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1"/>
  </p:notesMasterIdLst>
  <p:sldIdLst>
    <p:sldId id="256" r:id="rId2"/>
    <p:sldId id="257" r:id="rId3"/>
    <p:sldId id="346" r:id="rId4"/>
    <p:sldId id="273" r:id="rId5"/>
    <p:sldId id="275" r:id="rId6"/>
    <p:sldId id="325" r:id="rId7"/>
    <p:sldId id="326" r:id="rId8"/>
    <p:sldId id="262" r:id="rId9"/>
    <p:sldId id="327" r:id="rId10"/>
    <p:sldId id="328" r:id="rId11"/>
    <p:sldId id="329" r:id="rId12"/>
    <p:sldId id="276" r:id="rId13"/>
    <p:sldId id="330" r:id="rId14"/>
    <p:sldId id="331" r:id="rId15"/>
    <p:sldId id="333" r:id="rId16"/>
    <p:sldId id="279" r:id="rId17"/>
    <p:sldId id="277" r:id="rId18"/>
    <p:sldId id="356" r:id="rId19"/>
    <p:sldId id="334" r:id="rId20"/>
    <p:sldId id="280" r:id="rId21"/>
    <p:sldId id="282" r:id="rId22"/>
    <p:sldId id="283" r:id="rId23"/>
    <p:sldId id="335" r:id="rId24"/>
    <p:sldId id="336" r:id="rId25"/>
    <p:sldId id="337" r:id="rId26"/>
    <p:sldId id="357" r:id="rId27"/>
    <p:sldId id="259" r:id="rId28"/>
    <p:sldId id="347" r:id="rId29"/>
    <p:sldId id="348" r:id="rId30"/>
    <p:sldId id="261" r:id="rId31"/>
    <p:sldId id="266" r:id="rId32"/>
    <p:sldId id="265" r:id="rId33"/>
    <p:sldId id="349" r:id="rId34"/>
    <p:sldId id="351" r:id="rId35"/>
    <p:sldId id="352" r:id="rId36"/>
    <p:sldId id="263" r:id="rId37"/>
    <p:sldId id="268" r:id="rId38"/>
    <p:sldId id="321" r:id="rId39"/>
    <p:sldId id="294" r:id="rId40"/>
    <p:sldId id="271" r:id="rId41"/>
    <p:sldId id="301" r:id="rId42"/>
    <p:sldId id="267" r:id="rId43"/>
    <p:sldId id="353" r:id="rId44"/>
    <p:sldId id="354" r:id="rId45"/>
    <p:sldId id="355" r:id="rId46"/>
    <p:sldId id="338" r:id="rId47"/>
    <p:sldId id="339" r:id="rId48"/>
    <p:sldId id="272" r:id="rId49"/>
    <p:sldId id="285" r:id="rId50"/>
    <p:sldId id="340" r:id="rId51"/>
    <p:sldId id="286" r:id="rId52"/>
    <p:sldId id="341" r:id="rId53"/>
    <p:sldId id="342" r:id="rId54"/>
    <p:sldId id="343" r:id="rId55"/>
    <p:sldId id="344" r:id="rId56"/>
    <p:sldId id="345" r:id="rId57"/>
    <p:sldId id="300" r:id="rId58"/>
    <p:sldId id="310" r:id="rId59"/>
    <p:sldId id="290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8098D30-8748-9846-8771-BCC107CB328B}">
          <p14:sldIdLst>
            <p14:sldId id="256"/>
            <p14:sldId id="257"/>
            <p14:sldId id="346"/>
          </p14:sldIdLst>
        </p14:section>
        <p14:section name="Intent and context" id="{83A550AB-443D-4EA0-8AD5-8626167AD4DC}">
          <p14:sldIdLst>
            <p14:sldId id="273"/>
            <p14:sldId id="275"/>
            <p14:sldId id="325"/>
            <p14:sldId id="326"/>
            <p14:sldId id="262"/>
            <p14:sldId id="327"/>
            <p14:sldId id="328"/>
            <p14:sldId id="329"/>
            <p14:sldId id="276"/>
            <p14:sldId id="330"/>
            <p14:sldId id="331"/>
            <p14:sldId id="333"/>
            <p14:sldId id="279"/>
            <p14:sldId id="277"/>
            <p14:sldId id="356"/>
            <p14:sldId id="334"/>
            <p14:sldId id="280"/>
            <p14:sldId id="282"/>
            <p14:sldId id="283"/>
            <p14:sldId id="335"/>
            <p14:sldId id="336"/>
            <p14:sldId id="337"/>
            <p14:sldId id="357"/>
          </p14:sldIdLst>
        </p14:section>
        <p14:section name="Service" id="{9CBD08D2-46C1-424A-9F7F-3E4CAC58C725}">
          <p14:sldIdLst>
            <p14:sldId id="259"/>
            <p14:sldId id="347"/>
            <p14:sldId id="348"/>
            <p14:sldId id="261"/>
            <p14:sldId id="266"/>
            <p14:sldId id="265"/>
            <p14:sldId id="349"/>
            <p14:sldId id="351"/>
            <p14:sldId id="352"/>
            <p14:sldId id="263"/>
            <p14:sldId id="268"/>
            <p14:sldId id="321"/>
            <p14:sldId id="294"/>
            <p14:sldId id="271"/>
            <p14:sldId id="301"/>
            <p14:sldId id="267"/>
            <p14:sldId id="353"/>
            <p14:sldId id="354"/>
            <p14:sldId id="355"/>
          </p14:sldIdLst>
        </p14:section>
        <p14:section name="Broadcast" id="{0F4E673D-BCF7-4E84-A947-D41219D7DA85}">
          <p14:sldIdLst>
            <p14:sldId id="338"/>
            <p14:sldId id="339"/>
            <p14:sldId id="272"/>
            <p14:sldId id="285"/>
            <p14:sldId id="340"/>
            <p14:sldId id="286"/>
            <p14:sldId id="341"/>
            <p14:sldId id="342"/>
            <p14:sldId id="343"/>
            <p14:sldId id="344"/>
          </p14:sldIdLst>
        </p14:section>
        <p14:section name="Context" id="{1F453D56-955A-4B2D-8C71-D935F17573CC}">
          <p14:sldIdLst>
            <p14:sldId id="345"/>
            <p14:sldId id="300"/>
            <p14:sldId id="310"/>
          </p14:sldIdLst>
        </p14:section>
        <p14:section name="Lab task" id="{D4AF74B7-6EF5-48D8-88E7-C8C16D722921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jian" initials="j" lastIdx="1" clrIdx="0">
    <p:extLst>
      <p:ext uri="{19B8F6BF-5375-455C-9EA6-DF929625EA0E}">
        <p15:presenceInfo xmlns:p15="http://schemas.microsoft.com/office/powerpoint/2012/main" userId="jianj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4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018" y="72"/>
      </p:cViewPr>
      <p:guideLst/>
    </p:cSldViewPr>
  </p:slideViewPr>
  <p:outlineViewPr>
    <p:cViewPr>
      <p:scale>
        <a:sx n="33" d="100"/>
        <a:sy n="33" d="100"/>
      </p:scale>
      <p:origin x="0" y="-5764"/>
    </p:cViewPr>
  </p:outlineViewPr>
  <p:notesTextViewPr>
    <p:cViewPr>
      <p:scale>
        <a:sx n="90" d="100"/>
        <a:sy n="90" d="100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2CD33-3AB7-4BBC-9B21-89662B35BA11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91D5-423E-4AE1-B476-37CE3C66BA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3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view/View.html#getContext%28%29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eveloper.android.com/reference/android/content/ContextWrapper.html#getBaseContext%28%29" TargetMode="External"/><Relationship Id="rId4" Type="http://schemas.openxmlformats.org/officeDocument/2006/relationships/hyperlink" Target="http://developer.android.com/reference/android/content/ContextWrapper.html#getApplicationContext%28%29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guide/components/intents-filters?hl=e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Read here: https://developer.android.com/guide/components/fundamentals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8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stackoverflow.com</a:t>
            </a:r>
            <a:r>
              <a:rPr lang="en-GB" dirty="0"/>
              <a:t>/questions/13065838/what-are-the-possible-intent-types-for-intent-</a:t>
            </a:r>
            <a:r>
              <a:rPr lang="en-GB" dirty="0" err="1"/>
              <a:t>settypetype</a:t>
            </a:r>
            <a:endParaRPr lang="en-GB" dirty="0"/>
          </a:p>
          <a:p>
            <a:endParaRPr lang="en-GB" dirty="0"/>
          </a:p>
          <a:p>
            <a:r>
              <a:rPr lang="en-GB" dirty="0"/>
              <a:t>“</a:t>
            </a:r>
            <a:r>
              <a:rPr lang="en-US" dirty="0"/>
              <a:t>actually in android, for the mime types you separate with a space, </a:t>
            </a:r>
            <a:r>
              <a:rPr lang="en-US" i="1" dirty="0"/>
              <a:t>not</a:t>
            </a:r>
            <a:r>
              <a:rPr lang="en-US" dirty="0"/>
              <a:t> a comma. Using a comma makes android ignore everything but the first, so to get it to work you should use "image/</a:t>
            </a:r>
            <a:r>
              <a:rPr lang="en-US" dirty="0" err="1"/>
              <a:t>png</a:t>
            </a:r>
            <a:r>
              <a:rPr lang="en-US" dirty="0"/>
              <a:t> image/jpeg"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695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https://developer.android.com/guide/components/foreground-services#java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414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&lt;service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android:name</a:t>
            </a:r>
            <a:r>
              <a:rPr lang="en-GB" dirty="0"/>
              <a:t>=".</a:t>
            </a:r>
            <a:r>
              <a:rPr lang="en-GB" dirty="0" err="1"/>
              <a:t>MyService</a:t>
            </a:r>
            <a:r>
              <a:rPr lang="en-GB" dirty="0"/>
              <a:t>"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android:enabled</a:t>
            </a:r>
            <a:r>
              <a:rPr lang="en-GB" dirty="0"/>
              <a:t>="true"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android:exported</a:t>
            </a:r>
            <a:r>
              <a:rPr lang="en-GB" dirty="0"/>
              <a:t>="true"&gt;&lt;/service&gt;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768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018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stackoverflow.com</a:t>
            </a:r>
            <a:r>
              <a:rPr lang="en-GB" dirty="0"/>
              <a:t>/questions/22933762/service-vs-thread-in-android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50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62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52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answer:</a:t>
            </a:r>
          </a:p>
          <a:p>
            <a:endParaRPr lang="en-GB" dirty="0"/>
          </a:p>
          <a:p>
            <a:r>
              <a:rPr lang="en-GB" dirty="0"/>
              <a:t>The first one sends the broadcast to all receivers, receivers have no control on the propagation of this broadcast.</a:t>
            </a:r>
          </a:p>
          <a:p>
            <a:endParaRPr lang="en-GB" dirty="0"/>
          </a:p>
          <a:p>
            <a:r>
              <a:rPr lang="en-GB" dirty="0"/>
              <a:t>The second one allows receivers to receive the broadcast one by one like a queue, a receiver can decide whether the broadcast should propagate or not by calling </a:t>
            </a:r>
            <a:r>
              <a:rPr lang="en-GB" dirty="0" err="1"/>
              <a:t>BroadcastReceiver</a:t>
            </a:r>
            <a:r>
              <a:rPr lang="en-GB" dirty="0"/>
              <a:t>::</a:t>
            </a:r>
            <a:r>
              <a:rPr lang="en-GB" dirty="0" err="1"/>
              <a:t>abortBroadcast</a:t>
            </a:r>
            <a:r>
              <a:rPr lang="en-GB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55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https://stackoverflow.com/questions/10641144/difference-between-getcontext-getapplicationcontext-getbasecontext-and</a:t>
            </a:r>
          </a:p>
          <a:p>
            <a:endParaRPr lang="en-US" dirty="0"/>
          </a:p>
          <a:p>
            <a:r>
              <a:rPr lang="en-US" dirty="0" err="1">
                <a:hlinkClick r:id="rId3"/>
              </a:rPr>
              <a:t>View.getContext</a:t>
            </a:r>
            <a:r>
              <a:rPr lang="en-US" dirty="0">
                <a:hlinkClick r:id="rId3"/>
              </a:rPr>
              <a:t>()</a:t>
            </a:r>
            <a:r>
              <a:rPr lang="en-US" dirty="0"/>
              <a:t>: Returns the context the view is currently running in. Usually the currently active Activity.</a:t>
            </a:r>
          </a:p>
          <a:p>
            <a:r>
              <a:rPr lang="en-US" dirty="0" err="1">
                <a:hlinkClick r:id="rId4"/>
              </a:rPr>
              <a:t>Activity.getApplicationContext</a:t>
            </a:r>
            <a:r>
              <a:rPr lang="en-US" dirty="0">
                <a:hlinkClick r:id="rId4"/>
              </a:rPr>
              <a:t>()</a:t>
            </a:r>
            <a:r>
              <a:rPr lang="en-US" dirty="0"/>
              <a:t>: Returns the context for the entire application (the process all the Activities are running inside of). Use this instead of the current Activity context if you need a context tied to the lifecycle of the entire application, not just the current Activity.</a:t>
            </a:r>
          </a:p>
          <a:p>
            <a:r>
              <a:rPr lang="en-US" dirty="0" err="1">
                <a:hlinkClick r:id="rId5"/>
              </a:rPr>
              <a:t>ContextWrapper.getBaseContext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>: If you need access to a Context from within another context, you use a </a:t>
            </a:r>
            <a:r>
              <a:rPr lang="en-US" dirty="0" err="1"/>
              <a:t>ContextWrapper</a:t>
            </a:r>
            <a:r>
              <a:rPr lang="en-US" dirty="0"/>
              <a:t>. The Context referred to from inside that </a:t>
            </a:r>
            <a:r>
              <a:rPr lang="en-US" dirty="0" err="1"/>
              <a:t>ContextWrapper</a:t>
            </a:r>
            <a:r>
              <a:rPr lang="en-US" dirty="0"/>
              <a:t> is accessed via </a:t>
            </a:r>
            <a:r>
              <a:rPr lang="en-US" dirty="0" err="1"/>
              <a:t>getBaseContext</a:t>
            </a:r>
            <a:r>
              <a:rPr lang="en-US" dirty="0"/>
              <a:t>().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732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need:</a:t>
            </a:r>
          </a:p>
          <a:p>
            <a:pPr marL="228600" indent="-228600">
              <a:buAutoNum type="arabicPeriod"/>
            </a:pPr>
            <a:r>
              <a:rPr lang="en-US" baseline="0" dirty="0"/>
              <a:t>Permission to be a startup app</a:t>
            </a:r>
          </a:p>
          <a:p>
            <a:pPr marL="228600" indent="-228600">
              <a:buAutoNum type="arabicPeriod"/>
            </a:pPr>
            <a:r>
              <a:rPr lang="en-US" baseline="0" dirty="0"/>
              <a:t>Receive boot completed intent in the manifest file</a:t>
            </a:r>
          </a:p>
          <a:p>
            <a:pPr marL="228600" indent="-228600">
              <a:buAutoNum type="arabicPeriod"/>
            </a:pPr>
            <a:r>
              <a:rPr lang="en-US" baseline="0" dirty="0"/>
              <a:t>Start the activity using </a:t>
            </a:r>
            <a:r>
              <a:rPr lang="en-US" baseline="0" dirty="0" err="1"/>
              <a:t>context.startActivity</a:t>
            </a:r>
            <a:r>
              <a:rPr lang="en-US" baseline="0" dirty="0"/>
              <a:t>() inside </a:t>
            </a:r>
            <a:r>
              <a:rPr lang="en-US" baseline="0" dirty="0" err="1"/>
              <a:t>onReceive</a:t>
            </a:r>
            <a:r>
              <a:rPr lang="en-US" baseline="0" dirty="0"/>
              <a:t>(Context</a:t>
            </a:r>
            <a:r>
              <a:rPr lang="en-US" baseline="0"/>
              <a:t>, Intent)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https://developer.android.google.cn/guide/components/intents-filters?hl=en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491D5-423E-4AE1-B476-37CE3C66BA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1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C0266-2CED-754A-902B-9BCD87856018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60FC2-F95D-4C5B-9497-440E6CCC8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44A531-8423-4002-BA48-31C043362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D0C564-1FC9-415C-BBCB-77E0B361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3EB422-DA62-48A5-BB8B-493BA5E8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D5D8B-AF1B-42B3-9439-92001B44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E559F-B509-417A-952F-FE801FDFF67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D8417D-D53C-48E7-A0ED-74C001A837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2250" y="113571"/>
            <a:ext cx="3619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51162-41D7-4406-88CF-06D65AC3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F90B86-4122-42C6-B66F-8F14A4371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124889"/>
            <a:ext cx="7886700" cy="50520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70A0A-292B-49BD-A6BD-BD2F1E7A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9ECDC8-E3D1-466C-8FFB-1E92AE5F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7C91FD-910A-46DB-9966-F76D60E0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EA3219-EDD0-4E36-8A35-DFD26B8469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8C8B96-EBE6-4F82-85FA-52B065935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3B3799-E18F-4B30-9FB8-67B3C94DB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3467E-8596-4A44-9309-28E2C7B1B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0FBE2-7F10-446A-B7F7-FE59E1ED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7F98EA-7789-4955-91BC-CEE94489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723E10-7D85-41D8-BE9A-B6C8A7A23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578DE-BFDB-435F-95AB-91DCC44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87AA8-753A-48C0-B19E-F00DB1AB5E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61872"/>
            <a:ext cx="7886700" cy="491509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017CA4-5F97-4BA1-A205-B84D670B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99083-D96F-4D69-B936-865A7CD6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C9764A-59FC-43FE-854D-2F39BA0B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5B914B-01FE-40EE-9E97-D5D8E8DA2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4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2D41A-9D96-4384-9217-28B436E2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F8FA0-C8FB-4102-9A44-0E7A5454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9A183-8D17-4438-B943-88F8F689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7208E-107D-4E2D-85B9-13951C53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A8E23A-F68E-44A1-BF2E-11939FF3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F691EC-D85E-4E22-A3B0-F103327DA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9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0E26C-D31F-4F44-B213-2C2E87C8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F48FDA-6A04-4D14-98FF-B89C10D8B5E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264514"/>
            <a:ext cx="3886200" cy="4912449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766E2E-77EE-45FA-AB5D-65C3D24AE5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264514"/>
            <a:ext cx="3886200" cy="4912449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B7B7D-BD92-49D5-9DD4-8A35358B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9DEEED-7C8B-4C4B-8D8C-3F6D1CE2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CE7CB7-CAD6-46F5-A02A-5FBF6514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7D5AB2-67F7-4B5E-8544-50AFD4FB68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0D691-B38A-4F9E-9608-71CFBFCF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905AB4-FC07-471F-814F-15C55F0CE0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251814"/>
            <a:ext cx="3868340" cy="69698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F09CA2-646C-4512-BCD1-196EAA930D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842" y="1988562"/>
            <a:ext cx="3868340" cy="42011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0869EF-B52E-451D-920B-4E69EEF726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6767" y="1251814"/>
            <a:ext cx="3887391" cy="69698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A2B9F7-464D-4F9D-B231-A91B58EE0B3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1988562"/>
            <a:ext cx="3887391" cy="42011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67AE73-D9F0-4BAB-A412-E62E8051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AC88C6-C8B9-4628-AC9C-280834C2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13B34E-C46F-4451-92CE-A5A4BC19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96E489-32C7-4056-B770-C65123211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5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F6DE4-796E-4EE3-8C8C-6895A24B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F5CEFD-B20D-4CF0-B3BD-62B096EE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8E427B-C39E-49C8-B5B8-5794DB52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AFA251-F46B-4C4A-9615-9C653900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A0C816-6590-455C-8168-6187B56C67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232E49-C000-4CDA-AA2C-2B1A6DE7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B54F48-E142-4819-9AF0-9CCF35A8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712449-8A21-4503-A055-82EFA521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FBD646-28DB-405E-B9D7-782ECFB847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AB00A-3290-42C7-8842-9C4C6F58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DCCCE4-3952-407D-976B-1FB59BC9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12A1CB-262A-4EDF-BB3D-7605333D2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5B2D9-BE5F-4671-93EE-EE7C21D7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914A25-BABE-40FF-A1CB-880EF308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7F1AF1-E7E3-4D36-8732-400C5F7B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528BB3-811F-490E-A48C-2846B530B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1A663-C8FB-467F-ACA0-552FD4C2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773488-F4CE-4F8C-9848-2320448AD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8E703C-4EDE-43DC-B451-48E8C30B3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E80A6-ADBE-4B7C-A324-0B1415C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7EE7D6-1D4A-42BF-AE45-06E02D97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EE6A64-8A39-45DC-A7C4-4CBCF344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BD0F89-873D-4784-B7DC-252606C76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853" y="6396113"/>
            <a:ext cx="1409457" cy="2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2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65E27D-2D26-467F-B340-0A9978C6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5098CF-BED7-4238-A328-FD9CFE59A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4DD7D-53D4-4CBB-B721-24E4097AB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Activity_views_and_layout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ABF3C2-0985-4CD5-951A-2810E7671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D6B43-AE1F-415C-966C-447F6E6A1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06E8-1235-4E0F-9686-F62A88C76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3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ndroid.com/guide/components/intents-filters#DataTest" TargetMode="External"/><Relationship Id="rId4" Type="http://schemas.openxmlformats.org/officeDocument/2006/relationships/hyperlink" Target="https://developer.android.com/guide/topics/manifest/data-elemen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guide/components/intents-common?hl=e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basics/intents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os/IBinder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guide/components/broadcasts?hl=en#context-registered-recievers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guide/components/broadcasts?hl=e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4658469/android-intent-context-confus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94F8-918D-F44C-B05E-CFB425046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Intent and Android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659F3-55B0-BF4D-BC83-79A8996DC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Jianjun.Chen@xjtlu.edu.cn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45FA4-7924-FC4A-858C-996C2E79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64528-889B-A24D-AA13-A4FBE142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E559F-B509-417A-952F-FE801FDFF67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09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Data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set the </a:t>
            </a:r>
            <a:r>
              <a:rPr lang="en-US" b="1" dirty="0"/>
              <a:t>data</a:t>
            </a:r>
            <a:r>
              <a:rPr lang="en-US" dirty="0"/>
              <a:t> of an intent, use: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intent.setData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(Uri data)</a:t>
            </a:r>
            <a:endParaRPr lang="en-US" dirty="0"/>
          </a:p>
          <a:p>
            <a:r>
              <a:rPr lang="en-US" dirty="0"/>
              <a:t>To get a Uri object of something, use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Uri.parse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it-IT" dirty="0"/>
          </a:p>
          <a:p>
            <a:r>
              <a:rPr lang="it-IT" dirty="0"/>
              <a:t>For example:</a:t>
            </a:r>
          </a:p>
          <a:p>
            <a:pPr marL="0" indent="0">
              <a:buNone/>
            </a:pPr>
            <a:endParaRPr lang="it-IT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/>
              <a:t>Read More https://developer.android.com/reference/android/net/Uri.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25CAD9-CEFB-4CAF-202C-43E3941D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727" y="3505200"/>
            <a:ext cx="545854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 intent 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Intent(Intent.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ACTION_DIAL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intent.setData(Uri.parse(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"tel:1771778888"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startActivity(intent);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Type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property provides the data type (MIME) enforcement to the target.</a:t>
            </a:r>
          </a:p>
          <a:p>
            <a:pPr lvl="1"/>
            <a:r>
              <a:rPr lang="en-US" dirty="0"/>
              <a:t>Such as what kind of files I want to open in the file browser</a:t>
            </a:r>
          </a:p>
          <a:p>
            <a:pPr lvl="3"/>
            <a:endParaRPr lang="en-US" dirty="0"/>
          </a:p>
          <a:p>
            <a:r>
              <a:rPr lang="en-US" dirty="0"/>
              <a:t>A MIME type is a string indicating the type of a file:</a:t>
            </a:r>
          </a:p>
          <a:p>
            <a:pPr lvl="1"/>
            <a:r>
              <a:rPr lang="en-US" dirty="0"/>
              <a:t>An mp3 audio file is labelled “audio/mp3”.</a:t>
            </a:r>
          </a:p>
          <a:p>
            <a:pPr lvl="1"/>
            <a:r>
              <a:rPr lang="en-US" dirty="0"/>
              <a:t>An image can be labelled as “image/</a:t>
            </a:r>
            <a:r>
              <a:rPr lang="en-US" dirty="0" err="1"/>
              <a:t>png</a:t>
            </a:r>
            <a:r>
              <a:rPr lang="en-US" dirty="0"/>
              <a:t>” or “image/jpeg”</a:t>
            </a:r>
          </a:p>
          <a:p>
            <a:pPr lvl="3"/>
            <a:endParaRPr lang="en-US" dirty="0"/>
          </a:p>
          <a:p>
            <a:r>
              <a:rPr lang="en-US" dirty="0"/>
              <a:t>Specifying the MIME type of your data helps the Android system find the best component to receive your intent.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set MIME data type of an Intent:</a:t>
            </a:r>
          </a:p>
          <a:p>
            <a:pPr lvl="3"/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intent.setType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lvl="3"/>
            <a:endParaRPr lang="en-US" dirty="0"/>
          </a:p>
          <a:p>
            <a:r>
              <a:rPr lang="en-US" dirty="0"/>
              <a:t>This will unset any </a:t>
            </a:r>
            <a:r>
              <a:rPr lang="en-US" b="1" dirty="0"/>
              <a:t>data</a:t>
            </a:r>
            <a:r>
              <a:rPr lang="en-US" dirty="0"/>
              <a:t> that was previously set.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also nullifies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r>
              <a:rPr lang="en-US" dirty="0"/>
              <a:t>You can set both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type</a:t>
            </a:r>
            <a:r>
              <a:rPr lang="en-US" dirty="0"/>
              <a:t> by calling:</a:t>
            </a:r>
          </a:p>
          <a:p>
            <a:pPr lvl="3"/>
            <a:endParaRPr lang="en-US" dirty="0"/>
          </a:p>
          <a:p>
            <a:pPr marL="0" indent="0" algn="ctr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setDataAndType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(Uri data, String type)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Category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string containing additional information about the kind of component that should handle the intent.</a:t>
            </a:r>
          </a:p>
          <a:p>
            <a:endParaRPr lang="en-US" dirty="0"/>
          </a:p>
          <a:p>
            <a:r>
              <a:rPr lang="en-US" dirty="0"/>
              <a:t>To set the </a:t>
            </a:r>
            <a:r>
              <a:rPr lang="en-US" b="1" dirty="0"/>
              <a:t>category</a:t>
            </a:r>
            <a:r>
              <a:rPr lang="en-US" dirty="0"/>
              <a:t> of an intent:</a:t>
            </a:r>
          </a:p>
          <a:p>
            <a:pPr marL="0" indent="0" algn="ctr">
              <a:buNone/>
            </a:pP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intent.addCategory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("CATEGORY_NAME");</a:t>
            </a:r>
          </a:p>
          <a:p>
            <a:endParaRPr lang="en-US" dirty="0"/>
          </a:p>
          <a:p>
            <a:r>
              <a:rPr lang="en-US" dirty="0"/>
              <a:t>You can add multiple categories to an intent.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Component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Specifies an </a:t>
            </a:r>
            <a:r>
              <a:rPr lang="en-US" b="1" dirty="0"/>
              <a:t>explicit</a:t>
            </a:r>
            <a:r>
              <a:rPr lang="en-US" dirty="0"/>
              <a:t> name of a component class to use for the intent.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ImageShow.class</a:t>
            </a:r>
            <a:r>
              <a:rPr lang="en-US" dirty="0"/>
              <a:t> is the component.</a:t>
            </a:r>
          </a:p>
          <a:p>
            <a:pPr lvl="2"/>
            <a:endParaRPr lang="en-US" dirty="0"/>
          </a:p>
          <a:p>
            <a:r>
              <a:rPr lang="en-US" dirty="0"/>
              <a:t>You can also set the component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setComponent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.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91763" y="2050747"/>
            <a:ext cx="711740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Intent i2 =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new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Intent(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getApplicationContext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(),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ImageShow.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startActivity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(i2);</a:t>
            </a:r>
            <a:endParaRPr kumimoji="0" lang="en-US" altLang="en-US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98C5FF-96C8-B965-FFDD-2181A19D7ECD}"/>
              </a:ext>
            </a:extLst>
          </p:cNvPr>
          <p:cNvSpPr/>
          <p:nvPr/>
        </p:nvSpPr>
        <p:spPr>
          <a:xfrm>
            <a:off x="891763" y="4254686"/>
            <a:ext cx="7201626" cy="147732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Intent </a:t>
            </a:r>
            <a:r>
              <a:rPr lang="en-US" dirty="0" err="1">
                <a:solidFill>
                  <a:srgbClr val="000000"/>
                </a:solidFill>
              </a:rPr>
              <a:t>startApp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0033B3"/>
                </a:solidFill>
              </a:rPr>
              <a:t>new </a:t>
            </a:r>
            <a:r>
              <a:rPr lang="en-US" dirty="0"/>
              <a:t>Intent();</a:t>
            </a:r>
            <a:br>
              <a:rPr lang="en-US" dirty="0"/>
            </a:br>
            <a:r>
              <a:rPr lang="en-US" dirty="0" err="1">
                <a:solidFill>
                  <a:srgbClr val="000000"/>
                </a:solidFill>
              </a:rPr>
              <a:t>startApp</a:t>
            </a:r>
            <a:r>
              <a:rPr lang="en-US" dirty="0" err="1"/>
              <a:t>.setComponent</a:t>
            </a:r>
            <a:r>
              <a:rPr lang="en-US" dirty="0"/>
              <a:t>(</a:t>
            </a:r>
            <a:r>
              <a:rPr lang="en-US" dirty="0">
                <a:solidFill>
                  <a:srgbClr val="0033B3"/>
                </a:solidFill>
              </a:rPr>
              <a:t>new</a:t>
            </a:r>
          </a:p>
          <a:p>
            <a:r>
              <a:rPr lang="en-US" dirty="0">
                <a:solidFill>
                  <a:srgbClr val="0033B3"/>
                </a:solidFill>
              </a:rPr>
              <a:t>      </a:t>
            </a:r>
            <a:r>
              <a:rPr lang="en-US" dirty="0" err="1"/>
              <a:t>ComponentName</a:t>
            </a:r>
            <a:r>
              <a:rPr lang="en-US" dirty="0"/>
              <a:t>(</a:t>
            </a:r>
            <a:r>
              <a:rPr lang="en-US" dirty="0">
                <a:solidFill>
                  <a:srgbClr val="067D17"/>
                </a:solidFill>
              </a:rPr>
              <a:t>"</a:t>
            </a:r>
            <a:r>
              <a:rPr lang="en-US" dirty="0" err="1">
                <a:solidFill>
                  <a:srgbClr val="067D17"/>
                </a:solidFill>
              </a:rPr>
              <a:t>cn.edu.xjtlu.broadcasttestreceiver</a:t>
            </a:r>
            <a:r>
              <a:rPr lang="en-US" dirty="0">
                <a:solidFill>
                  <a:srgbClr val="067D17"/>
                </a:solidFill>
              </a:rPr>
              <a:t>"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067D17"/>
                </a:solidFill>
              </a:rPr>
              <a:t>                                       "</a:t>
            </a:r>
            <a:r>
              <a:rPr lang="en-US" dirty="0" err="1">
                <a:solidFill>
                  <a:srgbClr val="067D17"/>
                </a:solidFill>
              </a:rPr>
              <a:t>cn.edu.xjtlu.broadcasttestreceiver.MainActivity</a:t>
            </a:r>
            <a:r>
              <a:rPr lang="en-US" dirty="0">
                <a:solidFill>
                  <a:srgbClr val="067D17"/>
                </a:solidFill>
              </a:rPr>
              <a:t>"</a:t>
            </a:r>
            <a:r>
              <a:rPr lang="en-US" dirty="0"/>
              <a:t>));</a:t>
            </a:r>
            <a:br>
              <a:rPr lang="en-US" i="1" dirty="0">
                <a:solidFill>
                  <a:srgbClr val="8C8C8C"/>
                </a:solidFill>
              </a:rPr>
            </a:br>
            <a:r>
              <a:rPr lang="en-US" dirty="0" err="1"/>
              <a:t>startActivity</a:t>
            </a:r>
            <a:r>
              <a:rPr lang="en-US" dirty="0"/>
              <a:t>(</a:t>
            </a:r>
            <a:r>
              <a:rPr lang="en-US" dirty="0" err="1">
                <a:solidFill>
                  <a:srgbClr val="000000"/>
                </a:solidFill>
              </a:rPr>
              <a:t>startApp</a:t>
            </a:r>
            <a:r>
              <a:rPr lang="en-US" dirty="0"/>
              <a:t>);</a:t>
            </a:r>
            <a:endParaRPr lang="en-GB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879F4238-EAAF-5EED-8250-6BAD6AD497C5}"/>
              </a:ext>
            </a:extLst>
          </p:cNvPr>
          <p:cNvSpPr txBox="1"/>
          <p:nvPr/>
        </p:nvSpPr>
        <p:spPr>
          <a:xfrm>
            <a:off x="4793365" y="4356480"/>
            <a:ext cx="27292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Target App’s package name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953BEB9-ABB6-C570-7BA9-1676ADB3016C}"/>
              </a:ext>
            </a:extLst>
          </p:cNvPr>
          <p:cNvSpPr txBox="1"/>
          <p:nvPr/>
        </p:nvSpPr>
        <p:spPr>
          <a:xfrm>
            <a:off x="7396607" y="5439642"/>
            <a:ext cx="12105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class name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Extras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lang="en-US" dirty="0"/>
              <a:t> of any additional information. Extras can be used to provide extended information to the component.</a:t>
            </a:r>
          </a:p>
          <a:p>
            <a:endParaRPr lang="en-US" dirty="0"/>
          </a:p>
          <a:p>
            <a:r>
              <a:rPr lang="en-US" dirty="0"/>
              <a:t>Check our previous slides if you have no idea what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lang="en-US" dirty="0"/>
              <a:t> is.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500">
                <a:solidFill>
                  <a:schemeClr val="tx2"/>
                </a:solidFill>
              </a:rPr>
              <a:t>Intent Resolution</a:t>
            </a:r>
          </a:p>
        </p:txBody>
      </p:sp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086E00D8-A8B9-848E-914D-DB6A54E60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5" b="11487"/>
          <a:stretch/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03504" y="4580785"/>
            <a:ext cx="7062673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1700">
                <a:solidFill>
                  <a:schemeClr val="tx2"/>
                </a:solidFill>
              </a:rPr>
              <a:t>Intent filters, Matching Process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Intent &amp; Intent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be able to receive </a:t>
            </a:r>
            <a:r>
              <a:rPr lang="en-US" b="1" dirty="0"/>
              <a:t>implicit intent </a:t>
            </a:r>
            <a:r>
              <a:rPr lang="en-US" dirty="0"/>
              <a:t>requests, the target </a:t>
            </a:r>
            <a:r>
              <a:rPr lang="en-US" dirty="0">
                <a:solidFill>
                  <a:srgbClr val="FF0000"/>
                </a:solidFill>
              </a:rPr>
              <a:t>component</a:t>
            </a:r>
            <a:r>
              <a:rPr lang="en-US" dirty="0"/>
              <a:t> must first register itself in the Android System.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Activity, service, broadcast receiver</a:t>
            </a:r>
            <a:r>
              <a:rPr lang="en-US" dirty="0"/>
              <a:t> can all have intent filters.</a:t>
            </a:r>
          </a:p>
          <a:p>
            <a:r>
              <a:rPr lang="en-US" dirty="0"/>
              <a:t>Done by defining </a:t>
            </a:r>
            <a:r>
              <a:rPr lang="en-US" b="1" dirty="0"/>
              <a:t>intent filter</a:t>
            </a:r>
            <a:r>
              <a:rPr lang="en-US" dirty="0"/>
              <a:t> blocks in the </a:t>
            </a:r>
            <a:r>
              <a:rPr lang="en-US" b="1" dirty="0"/>
              <a:t>manifest XML</a:t>
            </a:r>
            <a:r>
              <a:rPr lang="en-US" dirty="0"/>
              <a:t>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85E5FDD-F372-0AB5-6121-279A6CCBB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486" y="2989621"/>
            <a:ext cx="638874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activity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".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IntentTest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intent-filter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action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android.intent.action.MAIN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category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android.intent.category.LAUNCHER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intent-filter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activity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".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ImageShow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intent-filter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action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cn.edu.xjtlu.TestApp.SHOW_SLUG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category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</a:rPr>
              <a:t>:name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</a:rPr>
              <a:t>android.intent.category.DEFAULT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rPr>
              <a:t>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intent-filter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</a:rPr>
              <a:t>activity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&gt;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53629-F5E8-7369-2133-EB1B34E8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Intent Filter Blocks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BFBE6-4835-CEFB-0187-E1BE01F66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Each &lt;intent-filter&gt; block can have several action, data and category components defined.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 a component is designed to receive multiple types of intents, it will need several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&lt;intent-filter&gt;</a:t>
            </a:r>
            <a:r>
              <a:rPr lang="en-US" altLang="zh-CN" dirty="0"/>
              <a:t> blocks.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To successfully send an intent to a component, the intent will be must pass the </a:t>
            </a:r>
            <a:r>
              <a:rPr lang="en-US" altLang="zh-CN" b="1" u="sng" dirty="0"/>
              <a:t>action</a:t>
            </a:r>
            <a:r>
              <a:rPr lang="en-US" altLang="zh-CN" u="sng" dirty="0"/>
              <a:t>, </a:t>
            </a:r>
            <a:r>
              <a:rPr lang="en-US" altLang="zh-CN" b="1" u="sng" dirty="0"/>
              <a:t>type</a:t>
            </a:r>
            <a:r>
              <a:rPr lang="en-US" altLang="zh-CN" u="sng" dirty="0"/>
              <a:t> and </a:t>
            </a:r>
            <a:r>
              <a:rPr lang="en-US" altLang="zh-CN" b="1" u="sng" dirty="0"/>
              <a:t>category</a:t>
            </a:r>
            <a:r>
              <a:rPr lang="en-US" altLang="zh-CN" u="sng" dirty="0"/>
              <a:t> check</a:t>
            </a:r>
            <a:r>
              <a:rPr lang="en-US" altLang="zh-CN" dirty="0"/>
              <a:t> of </a:t>
            </a:r>
            <a:r>
              <a:rPr lang="en-US" altLang="zh-CN" dirty="0">
                <a:solidFill>
                  <a:srgbClr val="FF0000"/>
                </a:solidFill>
              </a:rPr>
              <a:t>any</a:t>
            </a:r>
            <a:r>
              <a:rPr lang="en-US" altLang="zh-CN" dirty="0"/>
              <a:t> filter block of that component.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20B79-4B6C-C075-FED5-2D9E075B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F63CAA-2F38-0DD6-A0BC-120990C1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877D1FA3-B940-91FF-DB26-A061D7440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118572"/>
              </p:ext>
            </p:extLst>
          </p:nvPr>
        </p:nvGraphicFramePr>
        <p:xfrm>
          <a:off x="4894811" y="2081607"/>
          <a:ext cx="3126278" cy="15696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126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415">
                <a:tc>
                  <a:txBody>
                    <a:bodyPr/>
                    <a:lstStyle/>
                    <a:p>
                      <a:r>
                        <a:rPr lang="en-US" sz="1800" dirty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15">
                <a:tc>
                  <a:txBody>
                    <a:bodyPr/>
                    <a:lstStyle/>
                    <a:p>
                      <a:r>
                        <a:rPr lang="en-US" sz="1800" dirty="0"/>
                        <a:t>intent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15">
                <a:tc>
                  <a:txBody>
                    <a:bodyPr/>
                    <a:lstStyle/>
                    <a:p>
                      <a:r>
                        <a:rPr lang="en-US" sz="1800" dirty="0"/>
                        <a:t>intent MIME</a:t>
                      </a:r>
                      <a:r>
                        <a:rPr lang="en-US" sz="1800" baseline="0" dirty="0"/>
                        <a:t> type and Data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15">
                <a:tc>
                  <a:txBody>
                    <a:bodyPr/>
                    <a:lstStyle/>
                    <a:p>
                      <a:r>
                        <a:rPr lang="en-US" sz="1800" dirty="0"/>
                        <a:t>intent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8E7A6F8-9CCB-5A77-65CB-FA9136CFA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269507"/>
              </p:ext>
            </p:extLst>
          </p:nvPr>
        </p:nvGraphicFramePr>
        <p:xfrm>
          <a:off x="920480" y="2084905"/>
          <a:ext cx="3126278" cy="15696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126278">
                  <a:extLst>
                    <a:ext uri="{9D8B030D-6E8A-4147-A177-3AD203B41FA5}">
                      <a16:colId xmlns:a16="http://schemas.microsoft.com/office/drawing/2014/main" val="2092037396"/>
                    </a:ext>
                  </a:extLst>
                </a:gridCol>
              </a:tblGrid>
              <a:tr h="392415">
                <a:tc>
                  <a:txBody>
                    <a:bodyPr/>
                    <a:lstStyle/>
                    <a:p>
                      <a:r>
                        <a:rPr lang="en-US" sz="1800" dirty="0"/>
                        <a:t>Intent-filter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1590"/>
                  </a:ext>
                </a:extLst>
              </a:tr>
              <a:tr h="392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800" dirty="0"/>
                        <a:t>&lt;action </a:t>
                      </a:r>
                      <a:r>
                        <a:rPr lang="en-GB" sz="1800" dirty="0" err="1"/>
                        <a:t>android:name</a:t>
                      </a:r>
                      <a:r>
                        <a:rPr lang="en-GB" sz="1800" dirty="0"/>
                        <a:t>=…&gt;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344173"/>
                  </a:ext>
                </a:extLst>
              </a:tr>
              <a:tr h="392415">
                <a:tc>
                  <a:txBody>
                    <a:bodyPr/>
                    <a:lstStyle/>
                    <a:p>
                      <a:r>
                        <a:rPr lang="en-GB" sz="1800" dirty="0"/>
                        <a:t>&lt;data …&gt;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37786"/>
                  </a:ext>
                </a:extLst>
              </a:tr>
              <a:tr h="392415">
                <a:tc>
                  <a:txBody>
                    <a:bodyPr/>
                    <a:lstStyle/>
                    <a:p>
                      <a:r>
                        <a:rPr lang="en-GB" sz="1800" dirty="0"/>
                        <a:t>&lt;category android: name=…&gt;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063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73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 Resolution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an app is installed, all of its intent filter blocks of will be registered in the system.</a:t>
            </a:r>
          </a:p>
          <a:p>
            <a:r>
              <a:rPr lang="en-US" dirty="0"/>
              <a:t>When an Intent is sent, it will be compared against all registered intent-filter blocks and launch the matching one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If the system identifies more than one activity that can handle the intent, it displays the disambiguation dialog.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DD210F0-376E-84C3-2F8F-042530B5A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336431"/>
              </p:ext>
            </p:extLst>
          </p:nvPr>
        </p:nvGraphicFramePr>
        <p:xfrm>
          <a:off x="4272416" y="2732074"/>
          <a:ext cx="3595150" cy="1492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9344">
                  <a:extLst>
                    <a:ext uri="{9D8B030D-6E8A-4147-A177-3AD203B41FA5}">
                      <a16:colId xmlns:a16="http://schemas.microsoft.com/office/drawing/2014/main" val="3323239349"/>
                    </a:ext>
                  </a:extLst>
                </a:gridCol>
                <a:gridCol w="759295">
                  <a:extLst>
                    <a:ext uri="{9D8B030D-6E8A-4147-A177-3AD203B41FA5}">
                      <a16:colId xmlns:a16="http://schemas.microsoft.com/office/drawing/2014/main" val="3242092445"/>
                    </a:ext>
                  </a:extLst>
                </a:gridCol>
                <a:gridCol w="648511">
                  <a:extLst>
                    <a:ext uri="{9D8B030D-6E8A-4147-A177-3AD203B41FA5}">
                      <a16:colId xmlns:a16="http://schemas.microsoft.com/office/drawing/2014/main" val="408700086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230859902"/>
                    </a:ext>
                  </a:extLst>
                </a:gridCol>
              </a:tblGrid>
              <a:tr h="373218">
                <a:tc gridSpan="4">
                  <a:txBody>
                    <a:bodyPr/>
                    <a:lstStyle/>
                    <a:p>
                      <a:r>
                        <a:rPr lang="en-US" altLang="zh-CN" dirty="0"/>
                        <a:t>Intent filters of Activity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47995"/>
                  </a:ext>
                </a:extLst>
              </a:tr>
              <a:tr h="373218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intent filter 1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Action1 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Type1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Category1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722018"/>
                  </a:ext>
                </a:extLst>
              </a:tr>
              <a:tr h="37321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intent filter 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Category2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27292"/>
                  </a:ext>
                </a:extLst>
              </a:tr>
              <a:tr h="37321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intent filter 3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Action3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Type3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Category3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358769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2B8BD50-1511-5B38-5146-2C78156C1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88246"/>
              </p:ext>
            </p:extLst>
          </p:nvPr>
        </p:nvGraphicFramePr>
        <p:xfrm>
          <a:off x="1061884" y="3308317"/>
          <a:ext cx="2568506" cy="59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64">
                  <a:extLst>
                    <a:ext uri="{9D8B030D-6E8A-4147-A177-3AD203B41FA5}">
                      <a16:colId xmlns:a16="http://schemas.microsoft.com/office/drawing/2014/main" val="2259083953"/>
                    </a:ext>
                  </a:extLst>
                </a:gridCol>
                <a:gridCol w="827264">
                  <a:extLst>
                    <a:ext uri="{9D8B030D-6E8A-4147-A177-3AD203B41FA5}">
                      <a16:colId xmlns:a16="http://schemas.microsoft.com/office/drawing/2014/main" val="3942470963"/>
                    </a:ext>
                  </a:extLst>
                </a:gridCol>
                <a:gridCol w="913978">
                  <a:extLst>
                    <a:ext uri="{9D8B030D-6E8A-4147-A177-3AD203B41FA5}">
                      <a16:colId xmlns:a16="http://schemas.microsoft.com/office/drawing/2014/main" val="4092721650"/>
                    </a:ext>
                  </a:extLst>
                </a:gridCol>
              </a:tblGrid>
              <a:tr h="196203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287312"/>
                  </a:ext>
                </a:extLst>
              </a:tr>
              <a:tr h="196203"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Action1</a:t>
                      </a:r>
                      <a:endParaRPr lang="zh-CN" alt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Type1</a:t>
                      </a:r>
                      <a:endParaRPr lang="zh-CN" alt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Category1</a:t>
                      </a:r>
                      <a:endParaRPr lang="zh-CN" alt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86382515"/>
                  </a:ext>
                </a:extLst>
              </a:tr>
            </a:tbl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9180BBB-BB07-7814-DEC7-A18B907939FC}"/>
              </a:ext>
            </a:extLst>
          </p:cNvPr>
          <p:cNvCxnSpPr/>
          <p:nvPr/>
        </p:nvCxnSpPr>
        <p:spPr>
          <a:xfrm flipV="1">
            <a:off x="3630390" y="3363927"/>
            <a:ext cx="642026" cy="3848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67823E25-3429-8C25-718E-059694F2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91" y="2935382"/>
            <a:ext cx="543128" cy="543128"/>
          </a:xfrm>
          <a:prstGeom prst="rect">
            <a:avLst/>
          </a:prstGeom>
        </p:spPr>
      </p:pic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CD1BBCEA-CEC5-482A-4156-D9E0018CB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24"/>
          <a:stretch/>
        </p:blipFill>
        <p:spPr>
          <a:xfrm>
            <a:off x="3268297" y="5177100"/>
            <a:ext cx="2283150" cy="15440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B192-E768-4628-95E4-DE4DA380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E785-C19C-4A1D-A7FD-CEDDF933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CN" dirty="0"/>
              <a:t>Intent</a:t>
            </a:r>
          </a:p>
          <a:p>
            <a:endParaRPr lang="en-US" altLang="zh-CN" dirty="0"/>
          </a:p>
          <a:p>
            <a:r>
              <a:rPr lang="en-US" altLang="zh-CN" dirty="0"/>
              <a:t>Services</a:t>
            </a:r>
          </a:p>
          <a:p>
            <a:endParaRPr lang="en-US" altLang="zh-CN" dirty="0"/>
          </a:p>
          <a:p>
            <a:r>
              <a:rPr lang="en-US" altLang="zh-CN" dirty="0"/>
              <a:t>Broadcast</a:t>
            </a:r>
          </a:p>
          <a:p>
            <a:endParaRPr lang="en-US" altLang="zh-CN" dirty="0"/>
          </a:p>
          <a:p>
            <a:r>
              <a:rPr lang="en-US" altLang="zh-CN" dirty="0"/>
              <a:t>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FADDD-B024-4F8C-A9B3-1CA22C97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7A83F-FB95-4A52-880E-E34E3EDF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21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 Resolution: Action &amp; Category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Action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dirty="0"/>
              <a:t>&lt;action android:name="</a:t>
            </a:r>
            <a:r>
              <a:rPr lang="en-US" altLang="en-US" dirty="0"/>
              <a:t>action_name</a:t>
            </a:r>
            <a:r>
              <a:rPr lang="en-US" dirty="0"/>
              <a:t>" /&gt;</a:t>
            </a:r>
            <a:endParaRPr lang="en-US" sz="2400" dirty="0"/>
          </a:p>
          <a:p>
            <a:pPr lvl="2"/>
            <a:endParaRPr lang="en-US" dirty="0"/>
          </a:p>
          <a:p>
            <a:r>
              <a:rPr lang="en-US" altLang="en-US" dirty="0"/>
              <a:t>The a</a:t>
            </a:r>
            <a:r>
              <a:rPr lang="en-US" dirty="0"/>
              <a:t>ction specified in the Intent must match one of the action </a:t>
            </a:r>
            <a:r>
              <a:rPr lang="en-US" altLang="en-US" dirty="0"/>
              <a:t>block inside the filter to pass the 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 intent filter with zero action declared will never receive any intent.</a:t>
            </a:r>
          </a:p>
          <a:p>
            <a:pPr lvl="3"/>
            <a:endParaRPr lang="en-US" dirty="0"/>
          </a:p>
          <a:p>
            <a:r>
              <a:rPr lang="en-US" altLang="zh-CN" b="1" dirty="0"/>
              <a:t>Category</a:t>
            </a:r>
            <a:r>
              <a:rPr lang="en-US" altLang="zh-CN" dirty="0"/>
              <a:t>:</a:t>
            </a:r>
          </a:p>
          <a:p>
            <a:pPr marL="0" indent="0" algn="ctr">
              <a:buNone/>
            </a:pPr>
            <a:r>
              <a:rPr lang="en-US" altLang="zh-CN" dirty="0"/>
              <a:t>&lt;category </a:t>
            </a:r>
            <a:r>
              <a:rPr lang="en-US" altLang="zh-CN" dirty="0" err="1"/>
              <a:t>android:name</a:t>
            </a:r>
            <a:r>
              <a:rPr lang="en-US" altLang="zh-CN" dirty="0"/>
              <a:t>="</a:t>
            </a:r>
            <a:r>
              <a:rPr lang="en-US" altLang="en-US" dirty="0" err="1"/>
              <a:t>category_name</a:t>
            </a:r>
            <a:r>
              <a:rPr lang="en-US" altLang="zh-CN" dirty="0"/>
              <a:t>" /&gt;</a:t>
            </a:r>
          </a:p>
          <a:p>
            <a:pPr lvl="3"/>
            <a:endParaRPr lang="en-US" altLang="zh-CN" dirty="0"/>
          </a:p>
          <a:p>
            <a:r>
              <a:rPr lang="en-US" altLang="zh-CN" dirty="0"/>
              <a:t>Every category in the Intent must match a category in the filter. The reverse is not necessary.</a:t>
            </a:r>
          </a:p>
          <a:p>
            <a:pPr lvl="1"/>
            <a:r>
              <a:rPr lang="en-US" altLang="zh-CN" dirty="0"/>
              <a:t>An intent with zero category will always pass the test.</a:t>
            </a:r>
          </a:p>
          <a:p>
            <a:pPr lvl="1"/>
            <a:r>
              <a:rPr lang="en-US" altLang="zh-CN" dirty="0"/>
              <a:t>An intent with categories A, B matches a filter with categories A, B, C.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Default Category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Android automatically applies the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CATEGORY_DEFAULT</a:t>
            </a:r>
            <a:r>
              <a:rPr lang="en-US" dirty="0"/>
              <a:t> category to </a:t>
            </a:r>
            <a:r>
              <a:rPr lang="en-US" dirty="0">
                <a:solidFill>
                  <a:srgbClr val="FF0000"/>
                </a:solidFill>
              </a:rPr>
              <a:t>all implicit intents </a:t>
            </a:r>
            <a:r>
              <a:rPr lang="en-US" dirty="0"/>
              <a:t>passed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startActivityForResult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u="sng" dirty="0"/>
              <a:t>activity’s category</a:t>
            </a:r>
            <a:r>
              <a:rPr lang="en-US" dirty="0"/>
              <a:t> should always have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android.intent.category.DEFAULT</a:t>
            </a:r>
            <a:r>
              <a:rPr lang="en-US" dirty="0"/>
              <a:t> in its intent filter.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Intent Resolution: </a:t>
            </a:r>
            <a:r>
              <a:rPr lang="en-US" dirty="0"/>
              <a:t>Data &amp; Data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&lt;data&gt; element: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test compares both the URI and the MIME type in the intent to a URI and MIME type specified in the filter.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25" y="1970252"/>
            <a:ext cx="4000500" cy="184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96925" y="4288388"/>
            <a:ext cx="6497625" cy="36933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&lt;scheme&gt;://&lt;host&gt;:&lt;port&gt;[&lt;path&gt;|&lt;</a:t>
            </a:r>
            <a:r>
              <a:rPr lang="en-US" dirty="0" err="1"/>
              <a:t>pathPrefix</a:t>
            </a:r>
            <a:r>
              <a:rPr lang="en-US" dirty="0"/>
              <a:t>&gt;|&lt;</a:t>
            </a:r>
            <a:r>
              <a:rPr lang="en-US" dirty="0" err="1"/>
              <a:t>pathPattern</a:t>
            </a:r>
            <a:r>
              <a:rPr lang="en-US" dirty="0"/>
              <a:t>&gt;]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65700" y="1543285"/>
            <a:ext cx="33496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Read More:</a:t>
            </a:r>
            <a:endParaRPr lang="en-GB" dirty="0"/>
          </a:p>
          <a:p>
            <a:r>
              <a:rPr lang="en-GB" dirty="0">
                <a:hlinkClick r:id="rId4"/>
              </a:rPr>
              <a:t>https://developer.android.com/guide/topics/manifest/data-element</a:t>
            </a:r>
            <a:endParaRPr lang="en-GB" dirty="0"/>
          </a:p>
          <a:p>
            <a:endParaRPr lang="en-GB" dirty="0"/>
          </a:p>
          <a:p>
            <a:r>
              <a:rPr lang="en-US" dirty="0">
                <a:hlinkClick r:id="rId5"/>
              </a:rPr>
              <a:t>https://developer.android.com/guide/components/intents-filters#DataTest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Intent Resolution</a:t>
            </a:r>
            <a:r>
              <a:rPr lang="en-GB" dirty="0"/>
              <a:t>: Some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code below tries to start the calculator in the system.</a:t>
            </a:r>
          </a:p>
          <a:p>
            <a:pPr lvl="1"/>
            <a:r>
              <a:rPr lang="en-GB" dirty="0"/>
              <a:t>works on the Xiaomi tablet, but not on AVD android systems.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altLang="zh-CN" dirty="0"/>
              <a:t>The code below opens our university’s homepage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altLang="zh-CN" sz="1400" dirty="0"/>
              <a:t>Read more:  </a:t>
            </a:r>
            <a:r>
              <a:rPr lang="en-GB" altLang="zh-CN" sz="1400" dirty="0">
                <a:hlinkClick r:id="rId3"/>
              </a:rPr>
              <a:t>https://developer.android.google.cn/guide/components/intents-common?hl=en</a:t>
            </a:r>
            <a:endParaRPr lang="en-GB" altLang="zh-CN" sz="1400" dirty="0"/>
          </a:p>
        </p:txBody>
      </p:sp>
      <p:sp>
        <p:nvSpPr>
          <p:cNvPr id="4" name="Rectangle 3"/>
          <p:cNvSpPr/>
          <p:nvPr/>
        </p:nvSpPr>
        <p:spPr>
          <a:xfrm>
            <a:off x="754747" y="2044432"/>
            <a:ext cx="6739559" cy="132343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 intent 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Intent();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intent.setAction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ACTION_MAIN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intent.addCategory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CATEGORY_APP_CALCULATOR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intent.setFlags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FLAG_ACTIVITY_NEW_TASK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A3A73A-C3DA-C116-E828-1EBBFF8AFB9A}"/>
              </a:ext>
            </a:extLst>
          </p:cNvPr>
          <p:cNvSpPr/>
          <p:nvPr/>
        </p:nvSpPr>
        <p:spPr>
          <a:xfrm>
            <a:off x="754747" y="3981338"/>
            <a:ext cx="7480852" cy="132343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Uri webpage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Uri.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sz="1600" b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www.xjtlu.edu.cn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 intent 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ACTION_VIEW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webpage);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intent.resolveActivity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getPackageManager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 !=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03224BA4-C009-F1B8-4A2A-B51A1B722311}"/>
              </a:ext>
            </a:extLst>
          </p:cNvPr>
          <p:cNvCxnSpPr>
            <a:cxnSpLocks/>
          </p:cNvCxnSpPr>
          <p:nvPr/>
        </p:nvCxnSpPr>
        <p:spPr>
          <a:xfrm flipH="1" flipV="1">
            <a:off x="5210791" y="4769995"/>
            <a:ext cx="402333" cy="26893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AA225BA7-D40D-ABF0-03C8-3DCA38FFCC78}"/>
              </a:ext>
            </a:extLst>
          </p:cNvPr>
          <p:cNvSpPr txBox="1"/>
          <p:nvPr/>
        </p:nvSpPr>
        <p:spPr>
          <a:xfrm>
            <a:off x="5613124" y="4769995"/>
            <a:ext cx="211712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Checks whether a component can handle this request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Intent Resolution: </a:t>
            </a:r>
            <a:r>
              <a:rPr lang="en-GB" dirty="0"/>
              <a:t>Customized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define and use your own intent filters?</a:t>
            </a:r>
          </a:p>
          <a:p>
            <a:r>
              <a:rPr lang="en-GB" dirty="0"/>
              <a:t>They are just string values: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3935" y="2197681"/>
            <a:ext cx="5401090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 intent =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Intent();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intent.setAction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hello_hello_helloooo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(intent);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41" y="3472276"/>
            <a:ext cx="6877878" cy="258532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activity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:name</a:t>
            </a:r>
            <a:r>
              <a:rPr lang="en-US" b="1" dirty="0">
                <a:solidFill>
                  <a:srgbClr val="008000"/>
                </a:solidFill>
              </a:rPr>
              <a:t>=".MainActivity2"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:label</a:t>
            </a:r>
            <a:r>
              <a:rPr lang="en-US" b="1" dirty="0">
                <a:solidFill>
                  <a:srgbClr val="008000"/>
                </a:solidFill>
              </a:rPr>
              <a:t>="@string/title_activity_main2"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:theme</a:t>
            </a:r>
            <a:r>
              <a:rPr lang="en-US" b="1" dirty="0">
                <a:solidFill>
                  <a:srgbClr val="008000"/>
                </a:solidFill>
              </a:rPr>
              <a:t>="@style/</a:t>
            </a:r>
            <a:r>
              <a:rPr lang="en-US" b="1" dirty="0" err="1">
                <a:solidFill>
                  <a:srgbClr val="008000"/>
                </a:solidFill>
              </a:rPr>
              <a:t>AppTheme.NoActionBar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intent-filter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>
                <a:solidFill>
                  <a:srgbClr val="000080"/>
                </a:solidFill>
              </a:rPr>
              <a:t>action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:name</a:t>
            </a:r>
            <a:r>
              <a:rPr lang="en-US" b="1" dirty="0">
                <a:solidFill>
                  <a:srgbClr val="008000"/>
                </a:solidFill>
              </a:rPr>
              <a:t>="</a:t>
            </a:r>
            <a:r>
              <a:rPr lang="en-US" b="1" dirty="0" err="1">
                <a:solidFill>
                  <a:srgbClr val="008000"/>
                </a:solidFill>
              </a:rPr>
              <a:t>hello_hello_helloooo</a:t>
            </a:r>
            <a:r>
              <a:rPr lang="en-US" b="1" dirty="0">
                <a:solidFill>
                  <a:srgbClr val="008000"/>
                </a:solidFill>
              </a:rPr>
              <a:t>" </a:t>
            </a:r>
            <a:r>
              <a:rPr lang="en-US" dirty="0"/>
              <a:t>/&gt;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>
                <a:solidFill>
                  <a:srgbClr val="000080"/>
                </a:solidFill>
              </a:rPr>
              <a:t>category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:name</a:t>
            </a:r>
            <a:r>
              <a:rPr lang="en-US" b="1" dirty="0">
                <a:solidFill>
                  <a:srgbClr val="008000"/>
                </a:solidFill>
              </a:rPr>
              <a:t>="</a:t>
            </a:r>
            <a:r>
              <a:rPr lang="en-US" b="1" dirty="0" err="1">
                <a:solidFill>
                  <a:srgbClr val="008000"/>
                </a:solidFill>
              </a:rPr>
              <a:t>android.intent.category.DEFAULT</a:t>
            </a:r>
            <a:r>
              <a:rPr lang="en-US" b="1" dirty="0">
                <a:solidFill>
                  <a:srgbClr val="008000"/>
                </a:solidFill>
              </a:rPr>
              <a:t>" </a:t>
            </a:r>
            <a:r>
              <a:rPr lang="en-US" dirty="0"/>
              <a:t>/&gt;</a:t>
            </a:r>
            <a:br>
              <a:rPr lang="en-US" dirty="0"/>
            </a:br>
            <a:r>
              <a:rPr lang="en-US" dirty="0"/>
              <a:t>    &lt;/</a:t>
            </a:r>
            <a:r>
              <a:rPr lang="en-US" b="1" dirty="0">
                <a:solidFill>
                  <a:srgbClr val="000080"/>
                </a:solidFill>
              </a:rPr>
              <a:t>intent-filter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0080"/>
                </a:solidFill>
              </a:rPr>
              <a:t>activity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6" name="Down Arrow 5"/>
          <p:cNvSpPr/>
          <p:nvPr/>
        </p:nvSpPr>
        <p:spPr>
          <a:xfrm>
            <a:off x="4132566" y="3222036"/>
            <a:ext cx="463827" cy="583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Intent Resolution: </a:t>
            </a:r>
            <a:r>
              <a:rPr lang="en-GB" dirty="0"/>
              <a:t>Example 4</a:t>
            </a:r>
          </a:p>
        </p:txBody>
      </p:sp>
      <p:sp>
        <p:nvSpPr>
          <p:cNvPr id="6" name="Rectangle 5"/>
          <p:cNvSpPr/>
          <p:nvPr/>
        </p:nvSpPr>
        <p:spPr>
          <a:xfrm>
            <a:off x="535388" y="1589990"/>
            <a:ext cx="8073223" cy="4770537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final int </a:t>
            </a:r>
            <a:r>
              <a:rPr lang="en-US" sz="16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REQUEST_IMAGE_GET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selectImage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Intent intent 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Intent(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ACTION_GET_CONTENT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intent.setType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"image/*"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intent.resolveActivity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getPackageManager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 !=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startActivityForResult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(intent, </a:t>
            </a:r>
            <a:r>
              <a:rPr lang="en-US" sz="16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REQUEST_IMAGE_GET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onActivityResult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Intent data)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.onActivityResult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6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REQUEST_IMAGE_GET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resultCode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6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RESULT_OK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Bitmap thumbnail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data.getExtras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getParcelable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Uri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fullPhotoUri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data.getData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work with photo saved at </a:t>
            </a:r>
            <a:r>
              <a:rPr lang="en-US" sz="1600" i="1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fullPhotoUri</a:t>
            </a:r>
            <a:br>
              <a:rPr lang="en-US" sz="16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B8FF2B0E-5EBB-1F97-83BA-16BA2DE0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22"/>
          <a:stretch/>
        </p:blipFill>
        <p:spPr>
          <a:xfrm>
            <a:off x="7021227" y="196860"/>
            <a:ext cx="1954332" cy="2257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571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cator flag on a city map">
            <a:extLst>
              <a:ext uri="{FF2B5EF4-FFF2-40B4-BE49-F238E27FC236}">
                <a16:creationId xmlns:a16="http://schemas.microsoft.com/office/drawing/2014/main" id="{74A7258E-05BF-0B9A-3FF9-BEE1F6132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51182D-E1C0-22DF-B8EE-FF67DC3F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altLang="zh-CN" sz="4500">
                <a:solidFill>
                  <a:srgbClr val="FFFFFF"/>
                </a:solidFill>
              </a:rPr>
              <a:t>Extended Reading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9E53B1-CFA3-2954-98DC-ACC59823D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spcBef>
                <a:spcPts val="1000"/>
              </a:spcBef>
              <a:buNone/>
            </a:pPr>
            <a:r>
              <a:rPr lang="en-US" altLang="zh-CN" dirty="0">
                <a:solidFill>
                  <a:srgbClr val="FFFFFF"/>
                </a:solidFill>
                <a:hlinkClick r:id="rId3"/>
              </a:rPr>
              <a:t>https://developer.android.com/training/basics/intents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E5ACD-9660-E157-1B37-7BA279D4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1200">
                <a:solidFill>
                  <a:srgbClr val="FFFFFF"/>
                </a:solidFill>
                <a:latin typeface="Calibri" panose="020F0502020204030204"/>
              </a:rPr>
              <a:t>Activity_views_and_layout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D267D3-E773-3891-5900-1D6AE24A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52006E8-1235-4E0F-9686-F62A88C7645C}" type="slidenum">
              <a:rPr lang="en-US" altLang="zh-CN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altLang="zh-CN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819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应用程序&#10;&#10;描述已自动生成">
            <a:extLst>
              <a:ext uri="{FF2B5EF4-FFF2-40B4-BE49-F238E27FC236}">
                <a16:creationId xmlns:a16="http://schemas.microsoft.com/office/drawing/2014/main" id="{28DB3738-F9A3-7BCD-83E4-FBDA9AF70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45" y="417182"/>
            <a:ext cx="5672469" cy="56724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3372D30-AF83-4448-991C-4C41DCC7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9513D-BC8A-6A43-8C07-DF28063C4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startService</a:t>
            </a:r>
            <a:endParaRPr lang="en-GB" dirty="0"/>
          </a:p>
          <a:p>
            <a:r>
              <a:rPr lang="en-GB" dirty="0" err="1"/>
              <a:t>bindService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45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39C0F39-500C-88AE-CC7E-4365215F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Service Component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933833-B4C3-6D4E-CB9E-F96F6C8B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</a:t>
            </a:r>
            <a:r>
              <a:rPr lang="en-US" altLang="zh-CN" i="1" dirty="0"/>
              <a:t>service</a:t>
            </a:r>
            <a:r>
              <a:rPr lang="en-US" altLang="zh-CN" dirty="0"/>
              <a:t> is a general-purpose </a:t>
            </a:r>
            <a:r>
              <a:rPr lang="en-US" altLang="zh-CN" u="sng" dirty="0"/>
              <a:t>entry point</a:t>
            </a:r>
            <a:r>
              <a:rPr lang="en-US" altLang="zh-CN" dirty="0"/>
              <a:t> for keeping an app running in the background for all kinds of reasons.</a:t>
            </a:r>
          </a:p>
          <a:p>
            <a:r>
              <a:rPr lang="en-GB" altLang="zh-CN" dirty="0"/>
              <a:t>Service can perform a longer-running operation while not interacting with the user</a:t>
            </a:r>
          </a:p>
          <a:p>
            <a:pPr lvl="1"/>
            <a:r>
              <a:rPr lang="en-GB" altLang="zh-CN" dirty="0"/>
              <a:t>Sync data in the background: </a:t>
            </a:r>
            <a:r>
              <a:rPr lang="en-GB" altLang="zh-CN" dirty="0" err="1"/>
              <a:t>Seafile</a:t>
            </a:r>
            <a:r>
              <a:rPr lang="en-GB" altLang="zh-CN" dirty="0"/>
              <a:t> (Box)</a:t>
            </a:r>
          </a:p>
          <a:p>
            <a:pPr lvl="1"/>
            <a:r>
              <a:rPr lang="en-GB" altLang="zh-CN" dirty="0"/>
              <a:t>Play music (a playlist) in the background: Spotify, QQ Music.</a:t>
            </a:r>
          </a:p>
          <a:p>
            <a:pPr lvl="1"/>
            <a:r>
              <a:rPr lang="en-GB" altLang="zh-CN" dirty="0"/>
              <a:t>Live wallpaper for home screen.</a:t>
            </a:r>
          </a:p>
          <a:p>
            <a:pPr lvl="1"/>
            <a:endParaRPr lang="en-GB" altLang="zh-CN" dirty="0"/>
          </a:p>
          <a:p>
            <a:pPr lvl="2"/>
            <a:endParaRPr lang="en-GB" altLang="zh-CN" dirty="0"/>
          </a:p>
          <a:p>
            <a:pPr lvl="2"/>
            <a:endParaRPr lang="en-GB" altLang="zh-CN" dirty="0"/>
          </a:p>
          <a:p>
            <a:pPr lvl="2"/>
            <a:endParaRPr lang="en-GB" altLang="zh-CN" dirty="0"/>
          </a:p>
          <a:p>
            <a:r>
              <a:rPr lang="en-GB" altLang="zh-CN" dirty="0"/>
              <a:t>It can also be used to supply functionality</a:t>
            </a:r>
            <a:br>
              <a:rPr lang="en-GB" altLang="zh-CN" dirty="0"/>
            </a:br>
            <a:r>
              <a:rPr lang="en-GB" altLang="zh-CN" dirty="0"/>
              <a:t>for other applications to use.</a:t>
            </a:r>
          </a:p>
          <a:p>
            <a:pPr lvl="1"/>
            <a:r>
              <a:rPr lang="en-GB" altLang="zh-CN" dirty="0" err="1"/>
              <a:t>InputMethodService</a:t>
            </a:r>
            <a:endParaRPr lang="en-GB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E92CB-D92C-91E5-8079-C232806F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938598-DF13-3B04-0411-3584BDEE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159A375-88E7-595E-F424-83D5F2BB2626}"/>
              </a:ext>
            </a:extLst>
          </p:cNvPr>
          <p:cNvGrpSpPr/>
          <p:nvPr/>
        </p:nvGrpSpPr>
        <p:grpSpPr>
          <a:xfrm>
            <a:off x="3570005" y="3850845"/>
            <a:ext cx="914400" cy="914400"/>
            <a:chOff x="3955370" y="3719414"/>
            <a:chExt cx="914400" cy="91440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2BBD48F1-DA72-AFEF-8ABC-DA15B8B546C5}"/>
                </a:ext>
              </a:extLst>
            </p:cNvPr>
            <p:cNvSpPr/>
            <p:nvPr/>
          </p:nvSpPr>
          <p:spPr>
            <a:xfrm>
              <a:off x="3955370" y="3719414"/>
              <a:ext cx="914400" cy="914400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 descr="图标&#10;&#10;描述已自动生成">
              <a:extLst>
                <a:ext uri="{FF2B5EF4-FFF2-40B4-BE49-F238E27FC236}">
                  <a16:creationId xmlns:a16="http://schemas.microsoft.com/office/drawing/2014/main" id="{53321D43-559E-D061-8398-8C246F58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159" y="3756203"/>
              <a:ext cx="840822" cy="840822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A43F66E-3C27-4679-5BAB-281D80159440}"/>
              </a:ext>
            </a:extLst>
          </p:cNvPr>
          <p:cNvGrpSpPr/>
          <p:nvPr/>
        </p:nvGrpSpPr>
        <p:grpSpPr>
          <a:xfrm>
            <a:off x="1190403" y="3850845"/>
            <a:ext cx="914400" cy="914400"/>
            <a:chOff x="1224191" y="3719415"/>
            <a:chExt cx="914400" cy="91440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63A70EC3-4C01-B0A6-D18A-573EA85D5AF5}"/>
                </a:ext>
              </a:extLst>
            </p:cNvPr>
            <p:cNvSpPr/>
            <p:nvPr/>
          </p:nvSpPr>
          <p:spPr>
            <a:xfrm>
              <a:off x="1224191" y="3719415"/>
              <a:ext cx="914400" cy="914400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图标&#10;&#10;描述已自动生成">
              <a:extLst>
                <a:ext uri="{FF2B5EF4-FFF2-40B4-BE49-F238E27FC236}">
                  <a16:creationId xmlns:a16="http://schemas.microsoft.com/office/drawing/2014/main" id="{4792ED15-BDF5-08CF-7D2D-1AC5AE67F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770" y="3777994"/>
              <a:ext cx="797241" cy="797241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33EA16-04E2-FF08-A4F6-2D5F73EDC272}"/>
              </a:ext>
            </a:extLst>
          </p:cNvPr>
          <p:cNvGrpSpPr/>
          <p:nvPr/>
        </p:nvGrpSpPr>
        <p:grpSpPr>
          <a:xfrm>
            <a:off x="2381089" y="3850845"/>
            <a:ext cx="914400" cy="914400"/>
            <a:chOff x="2535131" y="3719414"/>
            <a:chExt cx="914400" cy="914400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00C8521-10FF-8259-6659-E0026746C41E}"/>
                </a:ext>
              </a:extLst>
            </p:cNvPr>
            <p:cNvSpPr/>
            <p:nvPr/>
          </p:nvSpPr>
          <p:spPr>
            <a:xfrm>
              <a:off x="2535131" y="3719414"/>
              <a:ext cx="914400" cy="914400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5B44D23E-1722-9EC0-1E85-768D9C5F0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7265" y="3794409"/>
              <a:ext cx="730132" cy="764410"/>
            </a:xfrm>
            <a:prstGeom prst="rect">
              <a:avLst/>
            </a:prstGeom>
          </p:spPr>
        </p:pic>
      </p:grpSp>
      <p:pic>
        <p:nvPicPr>
          <p:cNvPr id="25" name="图片 24" descr="电脑键盘&#10;&#10;描述已自动生成">
            <a:extLst>
              <a:ext uri="{FF2B5EF4-FFF2-40B4-BE49-F238E27FC236}">
                <a16:creationId xmlns:a16="http://schemas.microsoft.com/office/drawing/2014/main" id="{26417D9A-B994-7952-C3E4-93C74F873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45" y="4355410"/>
            <a:ext cx="2458121" cy="18435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42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EBE78-F9DB-A06B-F1A1-9A802FE9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Services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F36B7-6EAC-C880-8FF0-141BD0D7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Foreground service</a:t>
            </a:r>
            <a:r>
              <a:rPr lang="en-US" altLang="zh-CN" dirty="0"/>
              <a:t>: performs some operation</a:t>
            </a:r>
            <a:br>
              <a:rPr lang="en-US" altLang="zh-CN" dirty="0"/>
            </a:br>
            <a:r>
              <a:rPr lang="en-US" altLang="zh-CN" dirty="0"/>
              <a:t>that is noticeable to the user.</a:t>
            </a:r>
          </a:p>
          <a:p>
            <a:pPr lvl="1"/>
            <a:r>
              <a:rPr lang="en-US" altLang="zh-CN" dirty="0"/>
              <a:t>Foreground service must display a notification.</a:t>
            </a:r>
          </a:p>
          <a:p>
            <a:pPr lvl="1"/>
            <a:r>
              <a:rPr lang="en-US" altLang="zh-CN" dirty="0"/>
              <a:t>E.g., Audio app use foreground service to play music.</a:t>
            </a:r>
          </a:p>
          <a:p>
            <a:r>
              <a:rPr lang="en-US" altLang="zh-CN" b="1" dirty="0"/>
              <a:t>Background service</a:t>
            </a:r>
            <a:r>
              <a:rPr lang="en-US" altLang="zh-CN" dirty="0"/>
              <a:t>: performs an operation </a:t>
            </a:r>
            <a:br>
              <a:rPr lang="en-US" altLang="zh-CN" dirty="0"/>
            </a:br>
            <a:r>
              <a:rPr lang="en-US" altLang="zh-CN" dirty="0"/>
              <a:t>that isn't directly noticed by the user.</a:t>
            </a:r>
          </a:p>
          <a:p>
            <a:pPr lvl="1"/>
            <a:r>
              <a:rPr lang="en-US" altLang="zh-CN" dirty="0"/>
              <a:t>E.g., download some information from the Internet.</a:t>
            </a:r>
          </a:p>
          <a:p>
            <a:r>
              <a:rPr lang="en-US" altLang="zh-CN" b="1" dirty="0"/>
              <a:t>Bound service</a:t>
            </a:r>
            <a:r>
              <a:rPr lang="en-US" altLang="zh-CN" dirty="0"/>
              <a:t>: only started when another app </a:t>
            </a:r>
            <a:br>
              <a:rPr lang="en-US" altLang="zh-CN" dirty="0"/>
            </a:br>
            <a:r>
              <a:rPr lang="en-US" altLang="zh-CN" dirty="0"/>
              <a:t>component calls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bindService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dirty="0"/>
              <a:t> to bind to </a:t>
            </a:r>
            <a:br>
              <a:rPr lang="en-US" altLang="zh-CN" dirty="0"/>
            </a:br>
            <a:r>
              <a:rPr lang="en-US" altLang="zh-CN" dirty="0"/>
              <a:t>this service.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One can create services with mixed features. E.g., a background service that allows other components to bind.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4920D4-2175-B82A-D17C-E870F77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D2278F-9802-80F4-A7CA-D683E6C6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7" name="图片 6" descr="电脑萤幕画面&#10;&#10;描述已自动生成">
            <a:extLst>
              <a:ext uri="{FF2B5EF4-FFF2-40B4-BE49-F238E27FC236}">
                <a16:creationId xmlns:a16="http://schemas.microsoft.com/office/drawing/2014/main" id="{01626BAB-0B69-3215-AD20-D9DC6FF8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36" y="1336268"/>
            <a:ext cx="1746926" cy="34938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76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EC0FF-5EBB-D0E9-C211-1C0BCB76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App </a:t>
            </a:r>
            <a:r>
              <a:rPr lang="en-US" altLang="zh-CN" dirty="0">
                <a:solidFill>
                  <a:srgbClr val="FF0000"/>
                </a:solidFill>
              </a:rPr>
              <a:t>Components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D028F-F38F-3776-ECA4-DEDA7FCEE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 components are the essential building blocks of an Android app.</a:t>
            </a:r>
          </a:p>
          <a:p>
            <a:r>
              <a:rPr lang="en-US" altLang="zh-CN" dirty="0"/>
              <a:t>Each component is an entry point through which the system or a user can enter your app.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There are four types of app components:</a:t>
            </a:r>
          </a:p>
          <a:p>
            <a:pPr lvl="1"/>
            <a:r>
              <a:rPr lang="en-US" altLang="zh-CN" b="1" dirty="0"/>
              <a:t>Activities</a:t>
            </a:r>
            <a:r>
              <a:rPr lang="en-US" altLang="zh-CN" dirty="0"/>
              <a:t>: Designed for interacting with users.</a:t>
            </a:r>
          </a:p>
          <a:p>
            <a:pPr lvl="1"/>
            <a:r>
              <a:rPr lang="en-US" altLang="zh-CN" b="1" dirty="0"/>
              <a:t>Services</a:t>
            </a:r>
            <a:r>
              <a:rPr lang="en-US" altLang="zh-CN" dirty="0"/>
              <a:t>: Keeps an app running in the background.</a:t>
            </a:r>
          </a:p>
          <a:p>
            <a:pPr lvl="1"/>
            <a:r>
              <a:rPr lang="en-US" altLang="zh-CN" b="1" dirty="0"/>
              <a:t>Broadcast receivers</a:t>
            </a:r>
            <a:r>
              <a:rPr lang="en-US" altLang="zh-CN" dirty="0"/>
              <a:t>: Allows your app awake and respond to system events.</a:t>
            </a:r>
          </a:p>
          <a:p>
            <a:pPr lvl="1"/>
            <a:r>
              <a:rPr lang="en-US" altLang="zh-CN" b="1" dirty="0"/>
              <a:t>Content providers</a:t>
            </a:r>
            <a:r>
              <a:rPr lang="en-US" altLang="zh-CN" dirty="0"/>
              <a:t>: Allows sharing of various kinds data between apps.</a:t>
            </a:r>
          </a:p>
          <a:p>
            <a:r>
              <a:rPr lang="en-US" altLang="zh-CN" dirty="0"/>
              <a:t>In the slides today, the word “component” specifically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one of the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  <a:r>
              <a:rPr lang="zh-CN" altLang="en-US" dirty="0"/>
              <a:t> </a:t>
            </a:r>
            <a:r>
              <a:rPr lang="en-US" altLang="zh-CN" dirty="0"/>
              <a:t>4.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6DF72-3195-A8AE-D88A-9742C25D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741827-F250-0E57-FCCE-B19FCAAF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45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04EEA2-DABA-D546-B881-CDF29F3A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DAE2A2-8F62-A940-B096-BEEDADA9C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class that extends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android.app.Service</a:t>
            </a:r>
            <a:r>
              <a:rPr lang="en-US" dirty="0"/>
              <a:t>.</a:t>
            </a:r>
          </a:p>
          <a:p>
            <a:pPr lvl="1"/>
            <a:endParaRPr lang="en-GB" dirty="0"/>
          </a:p>
          <a:p>
            <a:r>
              <a:rPr lang="en-GB" dirty="0"/>
              <a:t>Override </a:t>
            </a:r>
            <a:r>
              <a:rPr lang="en-GB" u="sng" dirty="0"/>
              <a:t>needed</a:t>
            </a:r>
            <a:r>
              <a:rPr lang="en-GB" dirty="0"/>
              <a:t> call-back functions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dirty="0"/>
              <a:t>.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onStartCommand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onDestroy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/>
          </a:p>
          <a:p>
            <a:r>
              <a:rPr lang="en-GB" dirty="0"/>
              <a:t>Register your class inside </a:t>
            </a:r>
            <a:r>
              <a:rPr lang="en-GB" dirty="0" err="1"/>
              <a:t>AndroidManifest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8756E-E285-3A4A-A1DE-9AE02CE4BDA4}"/>
              </a:ext>
            </a:extLst>
          </p:cNvPr>
          <p:cNvSpPr/>
          <p:nvPr/>
        </p:nvSpPr>
        <p:spPr>
          <a:xfrm>
            <a:off x="998112" y="4607303"/>
            <a:ext cx="517086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&lt;</a:t>
            </a:r>
            <a:r>
              <a:rPr lang="en-US" sz="2400" b="1" dirty="0">
                <a:solidFill>
                  <a:srgbClr val="000080"/>
                </a:solidFill>
              </a:rPr>
              <a:t>service</a:t>
            </a:r>
            <a:br>
              <a:rPr lang="en-US" sz="2400" b="1" dirty="0">
                <a:solidFill>
                  <a:srgbClr val="000080"/>
                </a:solidFill>
              </a:rPr>
            </a:br>
            <a:r>
              <a:rPr lang="en-US" sz="2400" b="1" dirty="0">
                <a:solidFill>
                  <a:srgbClr val="000080"/>
                </a:solidFill>
              </a:rPr>
              <a:t>    </a:t>
            </a:r>
            <a:r>
              <a:rPr lang="en-US" sz="2400" b="1" dirty="0" err="1">
                <a:solidFill>
                  <a:srgbClr val="660E7A"/>
                </a:solidFill>
              </a:rPr>
              <a:t>android</a:t>
            </a:r>
            <a:r>
              <a:rPr lang="en-US" sz="2400" b="1" dirty="0" err="1">
                <a:solidFill>
                  <a:srgbClr val="0000FF"/>
                </a:solidFill>
              </a:rPr>
              <a:t>:name</a:t>
            </a:r>
            <a:r>
              <a:rPr lang="en-US" sz="2400" b="1" dirty="0">
                <a:solidFill>
                  <a:srgbClr val="0000FF"/>
                </a:solidFill>
              </a:rPr>
              <a:t>=</a:t>
            </a:r>
            <a:r>
              <a:rPr lang="en-US" sz="2400" b="1" dirty="0">
                <a:solidFill>
                  <a:srgbClr val="008000"/>
                </a:solidFill>
              </a:rPr>
              <a:t>".</a:t>
            </a:r>
            <a:r>
              <a:rPr lang="en-US" sz="2400" b="1" dirty="0" err="1">
                <a:solidFill>
                  <a:srgbClr val="008000"/>
                </a:solidFill>
              </a:rPr>
              <a:t>MyService</a:t>
            </a:r>
            <a:r>
              <a:rPr lang="en-US" sz="2400" b="1" dirty="0">
                <a:solidFill>
                  <a:srgbClr val="008000"/>
                </a:solidFill>
              </a:rPr>
              <a:t>"</a:t>
            </a:r>
            <a:br>
              <a:rPr lang="en-US" sz="2400" b="1" dirty="0">
                <a:solidFill>
                  <a:srgbClr val="008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    </a:t>
            </a:r>
            <a:r>
              <a:rPr lang="en-US" sz="2400" b="1" dirty="0" err="1">
                <a:solidFill>
                  <a:srgbClr val="660E7A"/>
                </a:solidFill>
              </a:rPr>
              <a:t>android</a:t>
            </a:r>
            <a:r>
              <a:rPr lang="en-US" sz="2400" b="1" dirty="0" err="1">
                <a:solidFill>
                  <a:srgbClr val="0000FF"/>
                </a:solidFill>
              </a:rPr>
              <a:t>:enabled</a:t>
            </a:r>
            <a:r>
              <a:rPr lang="en-US" sz="2400" b="1" dirty="0">
                <a:solidFill>
                  <a:srgbClr val="0000FF"/>
                </a:solidFill>
              </a:rPr>
              <a:t>=</a:t>
            </a:r>
            <a:r>
              <a:rPr lang="en-US" sz="2400" b="1" dirty="0">
                <a:solidFill>
                  <a:srgbClr val="008000"/>
                </a:solidFill>
              </a:rPr>
              <a:t>"true"</a:t>
            </a:r>
            <a:r>
              <a:rPr lang="en-US" sz="2400" dirty="0"/>
              <a:t>&gt;&lt;/</a:t>
            </a:r>
            <a:r>
              <a:rPr lang="en-US" sz="2400" b="1" dirty="0">
                <a:solidFill>
                  <a:srgbClr val="000080"/>
                </a:solidFill>
              </a:rPr>
              <a:t>service</a:t>
            </a:r>
            <a:r>
              <a:rPr lang="en-US" sz="2400" dirty="0"/>
              <a:t>&gt;</a:t>
            </a:r>
            <a:endParaRPr lang="en-GB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FD3089-4F6C-8C4D-9A0F-B47F3B100B1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105401" y="5193958"/>
            <a:ext cx="13746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F806EB-6820-264E-8852-D00268E04EED}"/>
              </a:ext>
            </a:extLst>
          </p:cNvPr>
          <p:cNvSpPr txBox="1"/>
          <p:nvPr/>
        </p:nvSpPr>
        <p:spPr>
          <a:xfrm>
            <a:off x="6480047" y="4778459"/>
            <a:ext cx="1665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name:</a:t>
            </a:r>
          </a:p>
          <a:p>
            <a:r>
              <a:rPr lang="en-GB" sz="2400" dirty="0" err="1"/>
              <a:t>MyService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99456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15654-0B26-BB45-9DB4-E59C5C7C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39" y="275130"/>
            <a:ext cx="8524522" cy="5715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34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52F50E-FEA9-8246-8DF0-CA713482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a Service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F1DBA-6184-8B4B-8672-8B0EF938E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64514"/>
            <a:ext cx="4140044" cy="4912449"/>
          </a:xfrm>
        </p:spPr>
        <p:txBody>
          <a:bodyPr>
            <a:normAutofit/>
          </a:bodyPr>
          <a:lstStyle/>
          <a:p>
            <a:r>
              <a:rPr lang="en-GB" b="1" dirty="0" err="1"/>
              <a:t>Context.startService</a:t>
            </a:r>
            <a:r>
              <a:rPr lang="en-GB" b="1" dirty="0"/>
              <a:t>()</a:t>
            </a:r>
            <a:r>
              <a:rPr lang="en-GB" dirty="0"/>
              <a:t>:</a:t>
            </a:r>
          </a:p>
          <a:p>
            <a:pPr lvl="1"/>
            <a:r>
              <a:rPr lang="en-US" dirty="0"/>
              <a:t>This service can run in the background </a:t>
            </a:r>
            <a:r>
              <a:rPr lang="en-US" u="sng" dirty="0">
                <a:solidFill>
                  <a:srgbClr val="FF0000"/>
                </a:solidFill>
              </a:rPr>
              <a:t>indefinitely</a:t>
            </a:r>
            <a:r>
              <a:rPr lang="en-US" dirty="0"/>
              <a:t>, even if the component that started it is destroyed.</a:t>
            </a:r>
          </a:p>
          <a:p>
            <a:pPr lvl="1"/>
            <a:r>
              <a:rPr lang="en-US" dirty="0"/>
              <a:t>Cannot interact with the service once it is started.</a:t>
            </a:r>
          </a:p>
          <a:p>
            <a:r>
              <a:rPr lang="en-GB" b="1" dirty="0" err="1"/>
              <a:t>Context.bindService</a:t>
            </a:r>
            <a:r>
              <a:rPr lang="en-GB" b="1" dirty="0"/>
              <a:t>():</a:t>
            </a:r>
          </a:p>
          <a:p>
            <a:pPr lvl="1"/>
            <a:r>
              <a:rPr lang="en-US" dirty="0"/>
              <a:t>This service only lives while it serves another component.</a:t>
            </a:r>
          </a:p>
          <a:p>
            <a:pPr lvl="1"/>
            <a:r>
              <a:rPr lang="en-US" dirty="0"/>
              <a:t>If its last component unbinds, the service will be destroyed by the Android System.</a:t>
            </a:r>
          </a:p>
          <a:p>
            <a:pPr lvl="1"/>
            <a:r>
              <a:rPr lang="en-US" dirty="0"/>
              <a:t>Can interact with the service.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B305428-6D06-9FB4-1655-070768236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923" r="364" b="3"/>
          <a:stretch/>
        </p:blipFill>
        <p:spPr>
          <a:xfrm>
            <a:off x="4768694" y="1265238"/>
            <a:ext cx="3607111" cy="49117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81400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BDDED-FAA6-2C38-D9E0-03259FB0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Service: Call-backs</a:t>
            </a:r>
            <a:endParaRPr lang="zh-CN" alt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27FCB02-A85C-DF9A-4BF0-365E116DA2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687469" y="1265238"/>
            <a:ext cx="3768561" cy="4911725"/>
          </a:xfrm>
          <a:prstGeom prst="rect">
            <a:avLst/>
          </a:prstGeom>
          <a:effectLst/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71E0AAE-E972-8CB2-59E1-13B13D382A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All call-back functions </a:t>
            </a:r>
            <a:r>
              <a:rPr lang="en-US" altLang="zh-CN" dirty="0">
                <a:solidFill>
                  <a:srgbClr val="FF0000"/>
                </a:solidFill>
              </a:rPr>
              <a:t>run on the UI thread</a:t>
            </a:r>
            <a:r>
              <a:rPr lang="en-US" altLang="zh-CN" dirty="0"/>
              <a:t>.</a:t>
            </a:r>
          </a:p>
          <a:p>
            <a:r>
              <a:rPr lang="en-US" altLang="zh-CN" b="1" dirty="0" err="1"/>
              <a:t>onCreate</a:t>
            </a:r>
            <a:r>
              <a:rPr lang="en-US" altLang="zh-CN" dirty="0"/>
              <a:t>: executed </a:t>
            </a:r>
            <a:r>
              <a:rPr lang="en-US" altLang="zh-CN" u="sng" dirty="0"/>
              <a:t>once</a:t>
            </a:r>
            <a:r>
              <a:rPr lang="en-US" altLang="zh-CN" dirty="0"/>
              <a:t> when this service is created.</a:t>
            </a:r>
          </a:p>
          <a:p>
            <a:r>
              <a:rPr lang="en-US" altLang="zh-CN" b="1" dirty="0" err="1"/>
              <a:t>onStartCommand</a:t>
            </a:r>
            <a:r>
              <a:rPr lang="en-US" altLang="zh-CN" dirty="0"/>
              <a:t>: executed if this service is started by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startService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dirty="0"/>
              <a:t>.</a:t>
            </a:r>
          </a:p>
          <a:p>
            <a:r>
              <a:rPr lang="en-US" altLang="zh-CN" b="1" dirty="0" err="1"/>
              <a:t>onBind</a:t>
            </a:r>
            <a:r>
              <a:rPr lang="en-US" altLang="zh-CN" dirty="0"/>
              <a:t>: executed when another component calls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bindService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CN" dirty="0"/>
              <a:t>.</a:t>
            </a:r>
          </a:p>
          <a:p>
            <a:r>
              <a:rPr lang="en-US" altLang="zh-CN" b="1" dirty="0" err="1"/>
              <a:t>onDestory</a:t>
            </a:r>
            <a:r>
              <a:rPr lang="en-US" altLang="zh-CN" dirty="0"/>
              <a:t>: executed when the service is about to stop.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FC5CF-9526-1BBB-5B86-1B270EA94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2A36E-77D2-484A-4653-23C837F4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266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03B63E5-6FF3-7262-C097-034B5E45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 Example: </a:t>
            </a:r>
            <a:r>
              <a:rPr lang="en-US" altLang="zh-CN" dirty="0" err="1"/>
              <a:t>MusicPlayerDemo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68D723-227A-BF53-239E-CF05090E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5F6DD-C1EA-1B68-B1A3-09AD988A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D03BE1-76ED-F1C9-F5E9-D21A5B51047A}"/>
              </a:ext>
            </a:extLst>
          </p:cNvPr>
          <p:cNvGrpSpPr/>
          <p:nvPr/>
        </p:nvGrpSpPr>
        <p:grpSpPr>
          <a:xfrm>
            <a:off x="334445" y="2147252"/>
            <a:ext cx="1609158" cy="3445842"/>
            <a:chOff x="255217" y="2147252"/>
            <a:chExt cx="1609158" cy="34458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F0971D-5985-D54C-F3BD-F748AE48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559" y="2147252"/>
              <a:ext cx="1402474" cy="3004815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12B5D3C-3CC8-955D-FB68-68ADF8D1B953}"/>
                </a:ext>
              </a:extLst>
            </p:cNvPr>
            <p:cNvSpPr txBox="1"/>
            <p:nvPr/>
          </p:nvSpPr>
          <p:spPr>
            <a:xfrm>
              <a:off x="255217" y="5254540"/>
              <a:ext cx="1609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 err="1"/>
                <a:t>GreetingsActivity</a:t>
              </a:r>
              <a:endParaRPr lang="zh-CN" altLang="en-US" sz="16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8F5747D-7C44-1BDD-6B14-C09B3EDD870B}"/>
              </a:ext>
            </a:extLst>
          </p:cNvPr>
          <p:cNvGrpSpPr/>
          <p:nvPr/>
        </p:nvGrpSpPr>
        <p:grpSpPr>
          <a:xfrm>
            <a:off x="2576921" y="2147252"/>
            <a:ext cx="1629870" cy="3445842"/>
            <a:chOff x="2576921" y="2147252"/>
            <a:chExt cx="1629870" cy="344584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FA726B1-7E73-E9C3-E99E-0EF3A9DB6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263" y="2147252"/>
              <a:ext cx="1402474" cy="3004816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97EE630-BAEA-F5EF-9715-1527EFA29A83}"/>
                </a:ext>
              </a:extLst>
            </p:cNvPr>
            <p:cNvSpPr txBox="1"/>
            <p:nvPr/>
          </p:nvSpPr>
          <p:spPr>
            <a:xfrm>
              <a:off x="2576921" y="5254540"/>
              <a:ext cx="16298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 err="1"/>
                <a:t>AlbumListActivity</a:t>
              </a:r>
              <a:endParaRPr lang="zh-CN" altLang="en-US" sz="1600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0D72DEA-6F07-E015-34BC-30821933A847}"/>
              </a:ext>
            </a:extLst>
          </p:cNvPr>
          <p:cNvGrpSpPr/>
          <p:nvPr/>
        </p:nvGrpSpPr>
        <p:grpSpPr>
          <a:xfrm>
            <a:off x="4835531" y="2147252"/>
            <a:ext cx="1629870" cy="3691697"/>
            <a:chOff x="4888269" y="2147252"/>
            <a:chExt cx="1629870" cy="36916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E0F7066-6610-4206-AFE7-B3FDD25F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1967" y="2147252"/>
              <a:ext cx="1402474" cy="300481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A05823-A5B3-5590-93A5-09C7F6A99248}"/>
                </a:ext>
              </a:extLst>
            </p:cNvPr>
            <p:cNvSpPr txBox="1"/>
            <p:nvPr/>
          </p:nvSpPr>
          <p:spPr>
            <a:xfrm>
              <a:off x="4888269" y="5254174"/>
              <a:ext cx="16298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 err="1"/>
                <a:t>AlbumListActivity</a:t>
              </a:r>
              <a:br>
                <a:rPr lang="en-US" altLang="zh-CN" sz="1600" dirty="0"/>
              </a:br>
              <a:r>
                <a:rPr lang="en-US" altLang="zh-CN" sz="1600" dirty="0"/>
                <a:t>(albums loaded)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EE7CA39-04F0-694F-A388-4709F2A564BF}"/>
              </a:ext>
            </a:extLst>
          </p:cNvPr>
          <p:cNvGrpSpPr/>
          <p:nvPr/>
        </p:nvGrpSpPr>
        <p:grpSpPr>
          <a:xfrm>
            <a:off x="7094142" y="2147252"/>
            <a:ext cx="1861535" cy="3445476"/>
            <a:chOff x="7094142" y="2147252"/>
            <a:chExt cx="1861535" cy="344547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7185E9E-429A-8B83-2333-7277F090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3671" y="2147252"/>
              <a:ext cx="1402474" cy="3004815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15EE401-7B4E-4BC7-083D-BDDC7666B082}"/>
                </a:ext>
              </a:extLst>
            </p:cNvPr>
            <p:cNvSpPr txBox="1"/>
            <p:nvPr/>
          </p:nvSpPr>
          <p:spPr>
            <a:xfrm>
              <a:off x="7094142" y="5254174"/>
              <a:ext cx="18615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 err="1"/>
                <a:t>AlbumPlayerActivity</a:t>
              </a:r>
              <a:endParaRPr lang="zh-CN" altLang="en-US" sz="1600" dirty="0"/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A34931F-5135-AFCC-E747-FD9245F3A80B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1840261" y="3649660"/>
            <a:ext cx="840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DC10424-CA7B-243F-F3C3-2A28E4328EF7}"/>
              </a:ext>
            </a:extLst>
          </p:cNvPr>
          <p:cNvSpPr txBox="1"/>
          <p:nvPr/>
        </p:nvSpPr>
        <p:spPr>
          <a:xfrm>
            <a:off x="1761033" y="1150816"/>
            <a:ext cx="238484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initService</a:t>
            </a:r>
            <a:r>
              <a:rPr lang="en-US" altLang="zh-CN" dirty="0"/>
              <a:t> to</a:t>
            </a:r>
          </a:p>
          <a:p>
            <a:r>
              <a:rPr lang="en-US" altLang="zh-CN" dirty="0"/>
              <a:t>Download album list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85206D6-8591-A1DF-2C2C-B277EA819347}"/>
              </a:ext>
            </a:extLst>
          </p:cNvPr>
          <p:cNvCxnSpPr>
            <a:cxnSpLocks/>
          </p:cNvCxnSpPr>
          <p:nvPr/>
        </p:nvCxnSpPr>
        <p:spPr>
          <a:xfrm flipV="1">
            <a:off x="2314935" y="1797147"/>
            <a:ext cx="0" cy="1852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B6CDE7C-8926-1652-4000-378F791D1893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>
            <a:off x="4082737" y="3649660"/>
            <a:ext cx="866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074E485-716C-D443-6BF0-0F97C7D79725}"/>
              </a:ext>
            </a:extLst>
          </p:cNvPr>
          <p:cNvCxnSpPr>
            <a:cxnSpLocks/>
          </p:cNvCxnSpPr>
          <p:nvPr/>
        </p:nvCxnSpPr>
        <p:spPr>
          <a:xfrm>
            <a:off x="3381499" y="1799334"/>
            <a:ext cx="0" cy="347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9044123-6109-2A9B-F9C6-033E7AD9A72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351703" y="3649660"/>
            <a:ext cx="971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CA319B7-DA18-B01E-C59C-4BD5D3A47F8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024908" y="1797147"/>
            <a:ext cx="0" cy="35010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72055AAE-1D82-BD0D-DB71-3DEAB16B23B1}"/>
              </a:ext>
            </a:extLst>
          </p:cNvPr>
          <p:cNvSpPr txBox="1"/>
          <p:nvPr/>
        </p:nvSpPr>
        <p:spPr>
          <a:xfrm>
            <a:off x="6053822" y="1150816"/>
            <a:ext cx="293608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Bind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MusicPlayService</a:t>
            </a:r>
            <a:r>
              <a:rPr lang="en-US" altLang="zh-CN" dirty="0"/>
              <a:t> to play album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57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BC649-7881-ADCC-5A70-DBC986CE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 Basic Settings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5B962-8FE6-B592-C6BC-CC454E94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want the app to run in portrait mode.</a:t>
            </a:r>
          </a:p>
          <a:p>
            <a:pPr lvl="1"/>
            <a:r>
              <a:rPr lang="en-US" altLang="zh-CN" dirty="0"/>
              <a:t>Solution: Add </a:t>
            </a:r>
            <a:r>
              <a:rPr lang="en-US" altLang="zh-CN" dirty="0" err="1"/>
              <a:t>screenOrientation</a:t>
            </a:r>
            <a:r>
              <a:rPr lang="en-US" altLang="zh-CN" dirty="0"/>
              <a:t> to all activity sections in Manifest.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audio file is stored in “res/raw”.</a:t>
            </a:r>
          </a:p>
          <a:p>
            <a:pPr lvl="1"/>
            <a:r>
              <a:rPr lang="en-US" altLang="zh-CN" dirty="0"/>
              <a:t>A better place to store audios is app’s</a:t>
            </a:r>
            <a:br>
              <a:rPr lang="en-US" altLang="zh-CN" dirty="0"/>
            </a:br>
            <a:r>
              <a:rPr lang="en-US" altLang="zh-CN" dirty="0"/>
              <a:t>external folder (covered in another lecture).</a:t>
            </a:r>
          </a:p>
          <a:p>
            <a:pPr lvl="1"/>
            <a:r>
              <a:rPr lang="en-US" altLang="zh-CN" dirty="0"/>
              <a:t>Ideally, the app should download audio files from a server.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E0AAA9-0F47-2496-CD11-442A8D5E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ED4E7C-C070-1D4F-14D1-D9F732C0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A2BFF52-074A-5B9B-DE37-BD137E3CED22}"/>
              </a:ext>
            </a:extLst>
          </p:cNvPr>
          <p:cNvGrpSpPr/>
          <p:nvPr/>
        </p:nvGrpSpPr>
        <p:grpSpPr>
          <a:xfrm>
            <a:off x="1249928" y="2129884"/>
            <a:ext cx="3854648" cy="2216264"/>
            <a:chOff x="914261" y="2008351"/>
            <a:chExt cx="3854648" cy="22162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BDFB1D0-FD62-C291-33C9-949E64195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261" y="2008351"/>
              <a:ext cx="3854648" cy="2216264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A96CC38-82F0-0C1D-F752-8B80D1B69684}"/>
                </a:ext>
              </a:extLst>
            </p:cNvPr>
            <p:cNvCxnSpPr/>
            <p:nvPr/>
          </p:nvCxnSpPr>
          <p:spPr>
            <a:xfrm>
              <a:off x="1394749" y="2696902"/>
              <a:ext cx="317725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CE3E838-2D7F-68FF-2973-5D39330A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31" y="2129884"/>
            <a:ext cx="2403917" cy="32211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066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CED5-3D18-A74F-949F-9AD93A8BFE2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zh-CN" dirty="0"/>
              <a:t>① Implementing </a:t>
            </a:r>
            <a:r>
              <a:rPr lang="en-US" altLang="zh-CN" dirty="0" err="1"/>
              <a:t>InitService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D8DBE-6822-DE41-8741-715BB3B75F32}"/>
              </a:ext>
            </a:extLst>
          </p:cNvPr>
          <p:cNvSpPr/>
          <p:nvPr/>
        </p:nvSpPr>
        <p:spPr>
          <a:xfrm>
            <a:off x="481187" y="2709822"/>
            <a:ext cx="8283575" cy="323165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InitService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Service {</a:t>
            </a:r>
          </a:p>
          <a:p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7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int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onStartCommand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(Intent intent,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flags,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startId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......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altLang="zh-CN" sz="1700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zh-CN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.onStartCommand</a:t>
            </a:r>
            <a:r>
              <a:rPr lang="en-US" altLang="zh-CN" sz="1700" dirty="0">
                <a:latin typeface="Consolas" panose="020B0609020204030204" pitchFamily="49" charset="0"/>
                <a:cs typeface="Consolas" panose="020B0609020204030204" pitchFamily="49" charset="0"/>
              </a:rPr>
              <a:t>(intent, flags, </a:t>
            </a:r>
            <a:r>
              <a:rPr lang="en-US" altLang="zh-CN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startId</a:t>
            </a:r>
            <a:r>
              <a:rPr lang="en-US" altLang="zh-CN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US" sz="17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8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IBinder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onBind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(Intent intent) {</a:t>
            </a:r>
            <a:br>
              <a:rPr lang="en-US" sz="1700" b="1" i="1" dirty="0">
                <a:solidFill>
                  <a:srgbClr val="0073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b="1" i="1" dirty="0">
                <a:solidFill>
                  <a:srgbClr val="0073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latin typeface="Consolas" panose="020B0609020204030204" pitchFamily="49" charset="0"/>
              </a:rPr>
              <a:t>null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......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7758A-19BE-4E43-B758-CBC7A06E71F8}"/>
              </a:ext>
            </a:extLst>
          </p:cNvPr>
          <p:cNvSpPr/>
          <p:nvPr/>
        </p:nvSpPr>
        <p:spPr>
          <a:xfrm>
            <a:off x="481187" y="1466240"/>
            <a:ext cx="7359650" cy="64633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 intent =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Intent(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InitService.</a:t>
            </a:r>
            <a:r>
              <a:rPr lang="en-US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startService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(intent)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A330BA4-44AC-B649-ACFC-D40FEA97F3AE}"/>
              </a:ext>
            </a:extLst>
          </p:cNvPr>
          <p:cNvSpPr/>
          <p:nvPr/>
        </p:nvSpPr>
        <p:spPr>
          <a:xfrm>
            <a:off x="1375970" y="2171190"/>
            <a:ext cx="267508" cy="421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648701-6572-FC49-9BF5-EEBD2AEBCA87}"/>
              </a:ext>
            </a:extLst>
          </p:cNvPr>
          <p:cNvCxnSpPr>
            <a:cxnSpLocks/>
          </p:cNvCxnSpPr>
          <p:nvPr/>
        </p:nvCxnSpPr>
        <p:spPr>
          <a:xfrm>
            <a:off x="741669" y="4365173"/>
            <a:ext cx="0" cy="10033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052E0-A53A-1841-A962-4342D4BD22C8}"/>
              </a:ext>
            </a:extLst>
          </p:cNvPr>
          <p:cNvSpPr txBox="1"/>
          <p:nvPr/>
        </p:nvSpPr>
        <p:spPr>
          <a:xfrm>
            <a:off x="1204210" y="5299023"/>
            <a:ext cx="679968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onBind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2000" dirty="0"/>
              <a:t> will not be called when using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startService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</a:t>
            </a:r>
            <a:r>
              <a:rPr lang="en-GB" sz="2000" dirty="0"/>
              <a:t> but you must implement this abstract method.</a:t>
            </a:r>
          </a:p>
        </p:txBody>
      </p:sp>
    </p:spTree>
    <p:extLst>
      <p:ext uri="{BB962C8B-B14F-4D97-AF65-F5344CB8AC3E}">
        <p14:creationId xmlns:p14="http://schemas.microsoft.com/office/powerpoint/2010/main" val="118137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0491-7D69-5749-8BE7-1D941E59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Stopping a “Started” 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6FFD-9251-0442-84FC-858885383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started service </a:t>
            </a:r>
            <a:r>
              <a:rPr lang="en-US" altLang="zh-CN" dirty="0"/>
              <a:t>can run in the background indefinitely, even if the component that started it is destroyed.</a:t>
            </a:r>
            <a:endParaRPr lang="en-GB" dirty="0"/>
          </a:p>
          <a:p>
            <a:r>
              <a:rPr lang="en-GB" dirty="0"/>
              <a:t>You can manually stop a </a:t>
            </a:r>
            <a:r>
              <a:rPr lang="en-GB" dirty="0">
                <a:solidFill>
                  <a:srgbClr val="FF0000"/>
                </a:solidFill>
              </a:rPr>
              <a:t>started</a:t>
            </a:r>
            <a:r>
              <a:rPr lang="en-GB" dirty="0"/>
              <a:t> service by calling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(intent)</a:t>
            </a:r>
            <a:r>
              <a:rPr lang="en-US" dirty="0"/>
              <a:t>from outside of the service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Or 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stopSelf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inside the Service class.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002E0-EA2F-9445-808E-561C3022CE38}"/>
              </a:ext>
            </a:extLst>
          </p:cNvPr>
          <p:cNvSpPr/>
          <p:nvPr/>
        </p:nvSpPr>
        <p:spPr>
          <a:xfrm>
            <a:off x="869953" y="2974568"/>
            <a:ext cx="646761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Intent intent = </a:t>
            </a:r>
            <a:r>
              <a:rPr lang="en-US" sz="2400" b="1" dirty="0">
                <a:solidFill>
                  <a:srgbClr val="000080"/>
                </a:solidFill>
              </a:rPr>
              <a:t>new </a:t>
            </a:r>
            <a:r>
              <a:rPr lang="en-US" sz="2400" dirty="0"/>
              <a:t>Intent(</a:t>
            </a:r>
            <a:r>
              <a:rPr lang="en-US" sz="2400" b="1" dirty="0">
                <a:solidFill>
                  <a:srgbClr val="000080"/>
                </a:solidFill>
              </a:rPr>
              <a:t>this</a:t>
            </a:r>
            <a:r>
              <a:rPr lang="en-US" sz="2400" dirty="0"/>
              <a:t>, </a:t>
            </a:r>
            <a:r>
              <a:rPr lang="en-US" sz="2400" dirty="0" err="1"/>
              <a:t>MyService.</a:t>
            </a:r>
            <a:r>
              <a:rPr lang="en-US" sz="2400" b="1" dirty="0" err="1">
                <a:solidFill>
                  <a:srgbClr val="000080"/>
                </a:solidFill>
              </a:rPr>
              <a:t>class</a:t>
            </a:r>
            <a:r>
              <a:rPr lang="en-US" sz="2400" dirty="0"/>
              <a:t>);</a:t>
            </a:r>
            <a:br>
              <a:rPr lang="en-US" sz="2400" dirty="0"/>
            </a:br>
            <a:r>
              <a:rPr lang="en-US" sz="2400" dirty="0" err="1"/>
              <a:t>startService</a:t>
            </a:r>
            <a:r>
              <a:rPr lang="en-US" sz="2400" dirty="0"/>
              <a:t>(intent);</a:t>
            </a:r>
            <a:br>
              <a:rPr lang="en-US" sz="2400" dirty="0"/>
            </a:br>
            <a:r>
              <a:rPr lang="en-US" sz="2400" dirty="0" err="1"/>
              <a:t>stopService</a:t>
            </a:r>
            <a:r>
              <a:rPr lang="en-US" sz="2400" dirty="0"/>
              <a:t>(intent);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06194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4806ED-2AE4-624F-8B4F-5E69DF8C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VS Thread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2F113-30B5-6C45-9068-8FD41CDF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previous code, Can we use a thread instead of using service?</a:t>
            </a:r>
          </a:p>
          <a:p>
            <a:pPr lvl="1"/>
            <a:r>
              <a:rPr lang="en-US" dirty="0"/>
              <a:t>Possible, but thread lacks some functionalities.</a:t>
            </a:r>
          </a:p>
          <a:p>
            <a:pPr lvl="3"/>
            <a:endParaRPr lang="en-GB" dirty="0"/>
          </a:p>
          <a:p>
            <a:r>
              <a:rPr lang="en-US" dirty="0"/>
              <a:t>Service is an app component:</a:t>
            </a:r>
          </a:p>
          <a:p>
            <a:pPr lvl="1"/>
            <a:r>
              <a:rPr lang="en-US" dirty="0"/>
              <a:t>It has life circle functions.</a:t>
            </a:r>
          </a:p>
          <a:p>
            <a:pPr lvl="1"/>
            <a:r>
              <a:rPr lang="en-US" dirty="0"/>
              <a:t>A service is started by using 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US" dirty="0"/>
              <a:t>, it can be started from another app and controlled by an activity from another app via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Ibinder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Service can receive broadcast messages. This allows you to adjust app’s behaviours according to some system events (battery life etc.).</a:t>
            </a:r>
          </a:p>
          <a:p>
            <a:pPr lvl="3"/>
            <a:endParaRPr lang="en-US" dirty="0"/>
          </a:p>
          <a:p>
            <a:r>
              <a:rPr lang="en-US" dirty="0"/>
              <a:t>Service run on the UI thread.</a:t>
            </a:r>
          </a:p>
          <a:p>
            <a:pPr lvl="1"/>
            <a:r>
              <a:rPr lang="en-US" dirty="0"/>
              <a:t>Actual work like playing music or downloading should still be done on a thread.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94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DD4F9-8649-4D9B-A844-632D412A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② Implementing </a:t>
            </a:r>
            <a:r>
              <a:rPr lang="en-GB" dirty="0" err="1"/>
              <a:t>MediaPlayService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9B719-CB65-4A28-8583-66B52D19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MediaPlayService</a:t>
            </a:r>
            <a:r>
              <a:rPr lang="en-US" dirty="0"/>
              <a:t> will be started </a:t>
            </a:r>
            <a:br>
              <a:rPr lang="en-US" dirty="0"/>
            </a:br>
            <a:r>
              <a:rPr lang="en-US" dirty="0"/>
              <a:t>using an intent that contains the album name.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service will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MediaPlayer</a:t>
            </a:r>
            <a:r>
              <a:rPr lang="en-US" dirty="0"/>
              <a:t> to load the audio.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play/stop button controls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MediaPlayer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C365A1-B239-F3A9-D01A-25158E8BD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602" y="3572304"/>
            <a:ext cx="1185748" cy="254047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919659A-2EEC-3C32-4CE8-DE0AFBA3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50" y="2056130"/>
            <a:ext cx="504077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albumPlayIntent.putExtra(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"album_name"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…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52B5F6E-7DEE-6AA6-B821-532CC4B2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50" y="3053404"/>
            <a:ext cx="702948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MediaPlayer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= MediaPlayer.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create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R.raw.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trololo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B8ED09A-E86C-AA1B-28D5-C3D5B1A3C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50" y="4050678"/>
            <a:ext cx="5903089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playPauseBtn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.setOnClickListener((btn)-&gt;{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…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.isPlaying())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.pause();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playPauseBtn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.setImageResource(R.drawable.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F0502020204030204" pitchFamily="49" charset="0"/>
              </a:rPr>
              <a:t>…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2601" y="643467"/>
            <a:ext cx="3465438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800"/>
              <a:t>Intent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82600" y="5277684"/>
            <a:ext cx="3465438" cy="775494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>
                <a:solidFill>
                  <a:schemeClr val="tx1"/>
                </a:solidFill>
              </a:rPr>
              <a:t>Explicit, Implicit, Intent-filter</a:t>
            </a:r>
          </a:p>
        </p:txBody>
      </p: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6B971250-F689-12D2-CA7B-422DFF7C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08F59-4BF1-4B43-9D74-3101BD52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Bound Service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7DA62-1F25-4148-B551-45A82B8BD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four key components involved with a </a:t>
            </a:r>
            <a:r>
              <a:rPr lang="en-US" dirty="0">
                <a:solidFill>
                  <a:srgbClr val="FF0000"/>
                </a:solidFill>
              </a:rPr>
              <a:t>bound service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</a:t>
            </a:r>
            <a:r>
              <a:rPr lang="en-US" b="1" dirty="0"/>
              <a:t> service </a:t>
            </a:r>
            <a:r>
              <a:rPr lang="en-US" dirty="0"/>
              <a:t>itself: We showed how to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US" dirty="0"/>
              <a:t> class earlier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Binder</a:t>
            </a:r>
            <a:r>
              <a:rPr lang="en-US" dirty="0"/>
              <a:t> object, defines the </a:t>
            </a:r>
            <a:r>
              <a:rPr lang="en-US" u="sng" dirty="0"/>
              <a:t>programming interface</a:t>
            </a:r>
            <a:r>
              <a:rPr lang="en-US" dirty="0"/>
              <a:t> that clients can use to interact with the service.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The </a:t>
            </a:r>
            <a:r>
              <a:rPr lang="en-US" altLang="zh-CN" b="1" dirty="0"/>
              <a:t>client</a:t>
            </a:r>
            <a:r>
              <a:rPr lang="en-US" altLang="zh-CN" dirty="0"/>
              <a:t>, another component (e.g. activity) who binds to a service.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implementation of </a:t>
            </a:r>
            <a:r>
              <a:rPr lang="en-US" b="1" dirty="0" err="1"/>
              <a:t>ServiceConnection</a:t>
            </a:r>
            <a:r>
              <a:rPr lang="en-US" dirty="0"/>
              <a:t> for client, which is the interface for monitoring the state of an application service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EDAD3A4-D67B-5BE4-CF2C-1F622BA3DEFF}"/>
              </a:ext>
            </a:extLst>
          </p:cNvPr>
          <p:cNvGrpSpPr/>
          <p:nvPr/>
        </p:nvGrpSpPr>
        <p:grpSpPr>
          <a:xfrm>
            <a:off x="2225704" y="5188305"/>
            <a:ext cx="1982419" cy="815645"/>
            <a:chOff x="281713" y="551307"/>
            <a:chExt cx="1982419" cy="81564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73DFDD0-4813-2869-0336-1F7DC08C62AE}"/>
                </a:ext>
              </a:extLst>
            </p:cNvPr>
            <p:cNvSpPr/>
            <p:nvPr/>
          </p:nvSpPr>
          <p:spPr>
            <a:xfrm>
              <a:off x="281713" y="551307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1094EDA-F748-557F-546F-A7B0C8DFBB80}"/>
                </a:ext>
              </a:extLst>
            </p:cNvPr>
            <p:cNvSpPr/>
            <p:nvPr/>
          </p:nvSpPr>
          <p:spPr>
            <a:xfrm>
              <a:off x="506045" y="946575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ServiceConnection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85BB3C4-C392-37E4-34B5-8C57644EC4B5}"/>
              </a:ext>
            </a:extLst>
          </p:cNvPr>
          <p:cNvGrpSpPr/>
          <p:nvPr/>
        </p:nvGrpSpPr>
        <p:grpSpPr>
          <a:xfrm>
            <a:off x="4821329" y="5188305"/>
            <a:ext cx="1982419" cy="815645"/>
            <a:chOff x="6662934" y="146760"/>
            <a:chExt cx="1982419" cy="81564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A0712BD-3877-CA28-F2E3-0700133B1DBA}"/>
                </a:ext>
              </a:extLst>
            </p:cNvPr>
            <p:cNvSpPr/>
            <p:nvPr/>
          </p:nvSpPr>
          <p:spPr>
            <a:xfrm>
              <a:off x="6662934" y="146760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1842A38-325A-D60F-4D73-99DC8057C0D5}"/>
                </a:ext>
              </a:extLst>
            </p:cNvPr>
            <p:cNvSpPr/>
            <p:nvPr/>
          </p:nvSpPr>
          <p:spPr>
            <a:xfrm>
              <a:off x="6839719" y="532256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IBinder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658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CA087C5E-D323-49D1-9FFB-51F3DB7BF8CB}"/>
              </a:ext>
            </a:extLst>
          </p:cNvPr>
          <p:cNvGrpSpPr/>
          <p:nvPr/>
        </p:nvGrpSpPr>
        <p:grpSpPr>
          <a:xfrm>
            <a:off x="634185" y="788850"/>
            <a:ext cx="1982419" cy="815645"/>
            <a:chOff x="281713" y="551307"/>
            <a:chExt cx="1982419" cy="81564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A9A1AA-40D3-4B00-813B-D6CE0C443E93}"/>
                </a:ext>
              </a:extLst>
            </p:cNvPr>
            <p:cNvSpPr/>
            <p:nvPr/>
          </p:nvSpPr>
          <p:spPr>
            <a:xfrm>
              <a:off x="281713" y="551307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6083D82-AB54-47B5-AABA-E8CE346814BE}"/>
                </a:ext>
              </a:extLst>
            </p:cNvPr>
            <p:cNvSpPr/>
            <p:nvPr/>
          </p:nvSpPr>
          <p:spPr>
            <a:xfrm>
              <a:off x="506045" y="946575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ServiceConnection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B039C3D-0593-6F93-3950-2124A84F3E28}"/>
              </a:ext>
            </a:extLst>
          </p:cNvPr>
          <p:cNvGrpSpPr/>
          <p:nvPr/>
        </p:nvGrpSpPr>
        <p:grpSpPr>
          <a:xfrm>
            <a:off x="6662934" y="146760"/>
            <a:ext cx="1982419" cy="815645"/>
            <a:chOff x="6662934" y="146760"/>
            <a:chExt cx="1982419" cy="81564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FF6759F-661F-46D9-9A04-0F1F920A1D49}"/>
                </a:ext>
              </a:extLst>
            </p:cNvPr>
            <p:cNvSpPr/>
            <p:nvPr/>
          </p:nvSpPr>
          <p:spPr>
            <a:xfrm>
              <a:off x="6662934" y="146760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Service1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B5638FD-7DB4-4EED-ACA0-6A90996A9FFE}"/>
                </a:ext>
              </a:extLst>
            </p:cNvPr>
            <p:cNvSpPr/>
            <p:nvPr/>
          </p:nvSpPr>
          <p:spPr>
            <a:xfrm>
              <a:off x="6839719" y="532256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IBinder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810E63C-8442-4C94-815A-F65474F7FD8E}"/>
              </a:ext>
            </a:extLst>
          </p:cNvPr>
          <p:cNvSpPr txBox="1"/>
          <p:nvPr/>
        </p:nvSpPr>
        <p:spPr>
          <a:xfrm>
            <a:off x="5508265" y="803130"/>
            <a:ext cx="9453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Android system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785AD5-EF33-4288-B340-BC386CDEEDBD}"/>
              </a:ext>
            </a:extLst>
          </p:cNvPr>
          <p:cNvSpPr/>
          <p:nvPr/>
        </p:nvSpPr>
        <p:spPr>
          <a:xfrm>
            <a:off x="6662934" y="1162353"/>
            <a:ext cx="1982419" cy="81564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Service2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EF3157-1DFB-490B-B46D-3BF41734928B}"/>
              </a:ext>
            </a:extLst>
          </p:cNvPr>
          <p:cNvSpPr/>
          <p:nvPr/>
        </p:nvSpPr>
        <p:spPr>
          <a:xfrm>
            <a:off x="6839719" y="1547849"/>
            <a:ext cx="1571551" cy="29992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IBinder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F1746F73-B8F9-41CB-9799-537DBF37DB9A}"/>
              </a:ext>
            </a:extLst>
          </p:cNvPr>
          <p:cNvSpPr/>
          <p:nvPr/>
        </p:nvSpPr>
        <p:spPr>
          <a:xfrm>
            <a:off x="1073176" y="98192"/>
            <a:ext cx="1708022" cy="570566"/>
          </a:xfrm>
          <a:prstGeom prst="wedgeEllipseCallou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Service1 please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F9A5FF9-32E5-4D48-983D-F7C7B76C28D7}"/>
              </a:ext>
            </a:extLst>
          </p:cNvPr>
          <p:cNvCxnSpPr/>
          <p:nvPr/>
        </p:nvCxnSpPr>
        <p:spPr>
          <a:xfrm>
            <a:off x="2879953" y="1283865"/>
            <a:ext cx="20665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748FA2A-CC3C-4CBC-89A3-AD8DA826A187}"/>
              </a:ext>
            </a:extLst>
          </p:cNvPr>
          <p:cNvSpPr txBox="1"/>
          <p:nvPr/>
        </p:nvSpPr>
        <p:spPr>
          <a:xfrm>
            <a:off x="2814278" y="569960"/>
            <a:ext cx="2220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bindService</a:t>
            </a:r>
            <a:r>
              <a:rPr lang="en-US" sz="2000" dirty="0"/>
              <a:t>(Intent, </a:t>
            </a:r>
            <a:r>
              <a:rPr lang="en-US" sz="2000" dirty="0" err="1"/>
              <a:t>ServiceConnection</a:t>
            </a:r>
            <a:r>
              <a:rPr lang="en-US" sz="2000" dirty="0"/>
              <a:t>)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250EC6-E3C0-4517-99AE-F6AD979700DB}"/>
              </a:ext>
            </a:extLst>
          </p:cNvPr>
          <p:cNvSpPr/>
          <p:nvPr/>
        </p:nvSpPr>
        <p:spPr>
          <a:xfrm>
            <a:off x="6662934" y="2403943"/>
            <a:ext cx="1982419" cy="12066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Service1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5E3A876-5A06-4142-B478-792BD06EB6F3}"/>
              </a:ext>
            </a:extLst>
          </p:cNvPr>
          <p:cNvSpPr txBox="1"/>
          <p:nvPr/>
        </p:nvSpPr>
        <p:spPr>
          <a:xfrm>
            <a:off x="3907031" y="2764722"/>
            <a:ext cx="97378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Android system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DB8DA08-E458-4F92-B038-D62B5F239C82}"/>
              </a:ext>
            </a:extLst>
          </p:cNvPr>
          <p:cNvCxnSpPr/>
          <p:nvPr/>
        </p:nvCxnSpPr>
        <p:spPr>
          <a:xfrm>
            <a:off x="0" y="2139696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A742EB7-47EE-4074-BD06-19B3E40653A6}"/>
              </a:ext>
            </a:extLst>
          </p:cNvPr>
          <p:cNvCxnSpPr>
            <a:cxnSpLocks/>
          </p:cNvCxnSpPr>
          <p:nvPr/>
        </p:nvCxnSpPr>
        <p:spPr>
          <a:xfrm flipH="1">
            <a:off x="5034606" y="3180308"/>
            <a:ext cx="20205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2083DC7-25E5-48A9-A979-9FA55C090B03}"/>
              </a:ext>
            </a:extLst>
          </p:cNvPr>
          <p:cNvCxnSpPr/>
          <p:nvPr/>
        </p:nvCxnSpPr>
        <p:spPr>
          <a:xfrm>
            <a:off x="0" y="3966028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D268BCE-E950-4CE7-8FBA-6B71A9A1D081}"/>
              </a:ext>
            </a:extLst>
          </p:cNvPr>
          <p:cNvSpPr/>
          <p:nvPr/>
        </p:nvSpPr>
        <p:spPr>
          <a:xfrm>
            <a:off x="575888" y="4240557"/>
            <a:ext cx="2940985" cy="210236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B939904-7EE8-4C81-BF49-A180E2A4A6A5}"/>
              </a:ext>
            </a:extLst>
          </p:cNvPr>
          <p:cNvSpPr/>
          <p:nvPr/>
        </p:nvSpPr>
        <p:spPr>
          <a:xfrm>
            <a:off x="680292" y="4691213"/>
            <a:ext cx="2612705" cy="151281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ServiceConnection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59F1655-061B-461E-8D72-37F4BA690FC1}"/>
              </a:ext>
            </a:extLst>
          </p:cNvPr>
          <p:cNvSpPr txBox="1"/>
          <p:nvPr/>
        </p:nvSpPr>
        <p:spPr>
          <a:xfrm>
            <a:off x="5674200" y="4740758"/>
            <a:ext cx="93312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Android system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24F1A0B-CE20-4331-95BC-186EAB885D80}"/>
              </a:ext>
            </a:extLst>
          </p:cNvPr>
          <p:cNvCxnSpPr>
            <a:cxnSpLocks/>
          </p:cNvCxnSpPr>
          <p:nvPr/>
        </p:nvCxnSpPr>
        <p:spPr>
          <a:xfrm flipH="1">
            <a:off x="3010899" y="5219836"/>
            <a:ext cx="2653548" cy="8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C34A771A-E1A8-45CB-B8FA-C03FFF84F592}"/>
              </a:ext>
            </a:extLst>
          </p:cNvPr>
          <p:cNvSpPr/>
          <p:nvPr/>
        </p:nvSpPr>
        <p:spPr>
          <a:xfrm>
            <a:off x="5508265" y="5498576"/>
            <a:ext cx="1571551" cy="29992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IBinder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D73702E-A3BE-4886-97EA-8F22CC8B65F1}"/>
              </a:ext>
            </a:extLst>
          </p:cNvPr>
          <p:cNvSpPr txBox="1"/>
          <p:nvPr/>
        </p:nvSpPr>
        <p:spPr>
          <a:xfrm>
            <a:off x="3654189" y="48585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IBinder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BB1504-2EC8-4236-8ACE-BEFCFB40C505}"/>
              </a:ext>
            </a:extLst>
          </p:cNvPr>
          <p:cNvSpPr/>
          <p:nvPr/>
        </p:nvSpPr>
        <p:spPr>
          <a:xfrm>
            <a:off x="5670538" y="320154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IBinder</a:t>
            </a:r>
            <a:endParaRPr 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F5BECD4-E656-6834-0897-BFF8BAFEE0F8}"/>
              </a:ext>
            </a:extLst>
          </p:cNvPr>
          <p:cNvCxnSpPr>
            <a:cxnSpLocks/>
          </p:cNvCxnSpPr>
          <p:nvPr/>
        </p:nvCxnSpPr>
        <p:spPr>
          <a:xfrm>
            <a:off x="5034606" y="2975838"/>
            <a:ext cx="18874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3B5D8D5-5387-3B37-4BC7-479EB362C5E9}"/>
              </a:ext>
            </a:extLst>
          </p:cNvPr>
          <p:cNvSpPr/>
          <p:nvPr/>
        </p:nvSpPr>
        <p:spPr>
          <a:xfrm>
            <a:off x="6851682" y="2799027"/>
            <a:ext cx="1571551" cy="7093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onBind</a:t>
            </a:r>
            <a:r>
              <a:rPr lang="en-US" sz="1400" dirty="0">
                <a:solidFill>
                  <a:schemeClr val="tx1"/>
                </a:solidFill>
              </a:rPr>
              <a:t>(Intent)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return </a:t>
            </a:r>
            <a:r>
              <a:rPr lang="en-US" sz="1400" dirty="0" err="1">
                <a:solidFill>
                  <a:schemeClr val="tx1"/>
                </a:solidFill>
              </a:rPr>
              <a:t>IBinder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EBD2F18-2ED7-D054-F776-1CA7DD9707F6}"/>
              </a:ext>
            </a:extLst>
          </p:cNvPr>
          <p:cNvSpPr/>
          <p:nvPr/>
        </p:nvSpPr>
        <p:spPr>
          <a:xfrm>
            <a:off x="5734016" y="2574472"/>
            <a:ext cx="74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Intent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2CF9D44-D501-F996-0296-E699DC95575B}"/>
              </a:ext>
            </a:extLst>
          </p:cNvPr>
          <p:cNvSpPr/>
          <p:nvPr/>
        </p:nvSpPr>
        <p:spPr>
          <a:xfrm>
            <a:off x="776995" y="5063924"/>
            <a:ext cx="2284510" cy="100522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400" dirty="0" err="1">
                <a:solidFill>
                  <a:schemeClr val="tx1"/>
                </a:solidFill>
              </a:rPr>
              <a:t>onServiceConnected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</a:rPr>
              <a:t>IBinder</a:t>
            </a:r>
            <a:r>
              <a:rPr lang="en-US" altLang="zh-CN" sz="1400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    Use </a:t>
            </a:r>
            <a:r>
              <a:rPr lang="en-US" altLang="zh-CN" sz="1400" dirty="0" err="1">
                <a:solidFill>
                  <a:schemeClr val="tx1"/>
                </a:solidFill>
              </a:rPr>
              <a:t>IBinder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F289D4-925A-E4F2-DFAA-796592A43DBD}"/>
              </a:ext>
            </a:extLst>
          </p:cNvPr>
          <p:cNvGrpSpPr/>
          <p:nvPr/>
        </p:nvGrpSpPr>
        <p:grpSpPr>
          <a:xfrm>
            <a:off x="634185" y="2653944"/>
            <a:ext cx="1982419" cy="815645"/>
            <a:chOff x="281713" y="551307"/>
            <a:chExt cx="1982419" cy="81564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3E2C24F-04A7-155D-8B15-A3857B413789}"/>
                </a:ext>
              </a:extLst>
            </p:cNvPr>
            <p:cNvSpPr/>
            <p:nvPr/>
          </p:nvSpPr>
          <p:spPr>
            <a:xfrm>
              <a:off x="281713" y="551307"/>
              <a:ext cx="1982419" cy="81564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FBB052D-F2CE-4FB2-D875-C7E1A7839C85}"/>
                </a:ext>
              </a:extLst>
            </p:cNvPr>
            <p:cNvSpPr/>
            <p:nvPr/>
          </p:nvSpPr>
          <p:spPr>
            <a:xfrm>
              <a:off x="506045" y="946575"/>
              <a:ext cx="1571551" cy="29992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ServiceConnection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200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B3AF-BE3B-5F4C-9462-4703EA5F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and Binder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40C0C-71C1-B641-BAAC-4DBF2C028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Inside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US" dirty="0"/>
              <a:t>, create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Binder</a:t>
            </a:r>
            <a:r>
              <a:rPr lang="en-US" dirty="0"/>
              <a:t> that either:</a:t>
            </a:r>
          </a:p>
          <a:p>
            <a:pPr lvl="1"/>
            <a:r>
              <a:rPr lang="en-US" dirty="0"/>
              <a:t>Contains public methods that the client can call.</a:t>
            </a:r>
          </a:p>
          <a:p>
            <a:pPr lvl="1"/>
            <a:r>
              <a:rPr lang="en-US" dirty="0"/>
              <a:t>Returns the current Service instance, which has public methods the client can call.</a:t>
            </a:r>
          </a:p>
          <a:p>
            <a:pPr lvl="1"/>
            <a:r>
              <a:rPr lang="en-US" dirty="0"/>
              <a:t>Or, returns an instance of another class hosted by the service with public methods the client can call.</a:t>
            </a:r>
          </a:p>
          <a:p>
            <a:pPr lvl="1"/>
            <a:endParaRPr lang="en-US" dirty="0"/>
          </a:p>
          <a:p>
            <a:r>
              <a:rPr lang="en-US" dirty="0"/>
              <a:t>Return this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Binder</a:t>
            </a:r>
            <a:r>
              <a:rPr lang="en-US" dirty="0"/>
              <a:t> from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onBind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method.</a:t>
            </a:r>
          </a:p>
          <a:p>
            <a:pPr lvl="1"/>
            <a:endParaRPr lang="en-US" dirty="0"/>
          </a:p>
          <a:p>
            <a:r>
              <a:rPr lang="en-US" dirty="0"/>
              <a:t>Do not implement </a:t>
            </a:r>
            <a:r>
              <a:rPr lang="en-US" dirty="0" err="1"/>
              <a:t>IBinder</a:t>
            </a:r>
            <a:r>
              <a:rPr lang="en-US" dirty="0"/>
              <a:t> directly.</a:t>
            </a:r>
            <a:br>
              <a:rPr lang="en-US" dirty="0"/>
            </a:br>
            <a:r>
              <a:rPr lang="en-US" sz="2000" dirty="0">
                <a:hlinkClick r:id="rId2"/>
              </a:rPr>
              <a:t>https://developer.android.com/reference/android/os/IBinder.html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8750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6E4997-0796-288C-533C-986EE85F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 and Binder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37FBD7-EE38-58F7-7562-9F07CE51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C108CE-15DF-3F02-1FDF-6B4834F9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A529B7B-968A-4DD0-2AE1-2F15FAE7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36" y="1212359"/>
            <a:ext cx="7369456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MusicPlayService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Service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MediaPlayer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MusicPlayBinder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Binder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MediaPlayer getPlayer()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MusicPlayService.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private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IBinder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MusicPlayBinder();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MusicPlayService()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IBinder onBind(Intent intent)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String album = intent.getStringExtra(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"album_name"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// Ideally, we should play that album.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// This demo will always play the same song.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MediaPlayer.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create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R.raw.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trololo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0356893-5919-9556-3EBF-686D5B5AD8BA}"/>
              </a:ext>
            </a:extLst>
          </p:cNvPr>
          <p:cNvCxnSpPr>
            <a:cxnSpLocks/>
          </p:cNvCxnSpPr>
          <p:nvPr/>
        </p:nvCxnSpPr>
        <p:spPr>
          <a:xfrm>
            <a:off x="1126361" y="1791805"/>
            <a:ext cx="0" cy="12291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212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88702-2B9A-4C76-C77A-E100D22F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Client and </a:t>
            </a:r>
            <a:r>
              <a:rPr lang="en-US" altLang="zh-CN" dirty="0" err="1"/>
              <a:t>ServiceConnection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C37CEC-E6C5-A071-A8CE-954AFA7C7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9EE80-F2AC-5D4C-FCDA-DAB7C780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4896A2E-4A4F-B475-B03C-9074A4493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89" y="1212359"/>
            <a:ext cx="8212822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AlbumPlayerActivity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AppCompatActivity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ServiceConnection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mConnection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ServiceConnection()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onServiceConnected(ComponentName name, IBinder service)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Fira Code" panose="020F0502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((MusicPlayService.MusicPlayBinder) service).getPlayer();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onServiceDisconnected(ComponentName name)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null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protected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onCreate(Bundle savedInstanceState) {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Fira Code" panose="020F0502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F0502020204030204" pitchFamily="49" charset="0"/>
              </a:rPr>
              <a:t>    …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Fira Code" panose="020F0502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bindService(albumPlayIntent,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mConnection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BIND_AUTO_CREATE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5E8B54-1883-9BBC-84C8-5079EFED9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43" y="113382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D3E8FA-63E7-9A19-4589-1AC13BC50F22}"/>
              </a:ext>
            </a:extLst>
          </p:cNvPr>
          <p:cNvSpPr/>
          <p:nvPr/>
        </p:nvSpPr>
        <p:spPr>
          <a:xfrm>
            <a:off x="5531156" y="4362897"/>
            <a:ext cx="33555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“automatically create the service”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D934CD4-F23A-28ED-2100-90A783A8245D}"/>
              </a:ext>
            </a:extLst>
          </p:cNvPr>
          <p:cNvCxnSpPr>
            <a:cxnSpLocks/>
          </p:cNvCxnSpPr>
          <p:nvPr/>
        </p:nvCxnSpPr>
        <p:spPr>
          <a:xfrm>
            <a:off x="7012325" y="4732229"/>
            <a:ext cx="0" cy="6615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96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51F39-434B-8E1C-492B-D84CEFF5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SeekBar</a:t>
            </a:r>
            <a:r>
              <a:rPr lang="en-US" altLang="zh-CN" dirty="0"/>
              <a:t> Progress Control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C48CD6-20AB-D3CE-9EBA-1AD8D2FC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A6E6B-23E5-44E4-C80B-FAF799DF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0EF22D-2140-6BF4-E58D-32222ABB0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423063"/>
            <a:ext cx="7886700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SeekCheckerThread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Thread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public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run()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true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try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Thread.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sleep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1000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}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catch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(InterruptedException 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throw 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RuntimeException(e);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seekBar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null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||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==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null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|| !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.isPlaying())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continue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runOnUiThread(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Fira Code" panose="020F0502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Fira Code" panose="020F0502020204030204" pitchFamily="49" charset="0"/>
              </a:rPr>
              <a:t>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()-&gt;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seekBar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.setProgress(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player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.getCurrentPosition()));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BAAF52-26B6-EA3F-D8BD-0A27D98F08CA}"/>
              </a:ext>
            </a:extLst>
          </p:cNvPr>
          <p:cNvSpPr txBox="1"/>
          <p:nvPr/>
        </p:nvSpPr>
        <p:spPr>
          <a:xfrm>
            <a:off x="4078902" y="1976996"/>
            <a:ext cx="323746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This thread is started as soon as the </a:t>
            </a:r>
            <a:r>
              <a:rPr lang="en-US" altLang="zh-CN" dirty="0" err="1"/>
              <a:t>AlbumPlayActivity</a:t>
            </a:r>
            <a:r>
              <a:rPr lang="en-US" altLang="zh-CN" dirty="0"/>
              <a:t> is shown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B38286-1C3E-E472-E52B-113DAAE3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758" y="524993"/>
            <a:ext cx="1355423" cy="29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9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Broadcasts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Mechanism and Example</a:t>
            </a:r>
            <a:endParaRPr lang="en-US" dirty="0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D1D1E777-1E77-9651-45C7-0115FE4A0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79" y="978933"/>
            <a:ext cx="4515296" cy="45152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6F350A-26CD-CA41-2983-C25C8E4C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Broadcasts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8CAF23-25D0-6A70-41DB-BCEE714FE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1872"/>
            <a:ext cx="7886700" cy="4915091"/>
          </a:xfrm>
        </p:spPr>
        <p:txBody>
          <a:bodyPr>
            <a:normAutofit/>
          </a:bodyPr>
          <a:lstStyle/>
          <a:p>
            <a:r>
              <a:rPr lang="en-US" dirty="0"/>
              <a:t>Android apps can send or receive broadcast messages from the Android system and other Android apps.</a:t>
            </a:r>
          </a:p>
          <a:p>
            <a:pPr lvl="1"/>
            <a:r>
              <a:rPr lang="en-US" dirty="0"/>
              <a:t>Sent through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sendBroadcast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(intent)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receiver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BroadcastReceiver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registration of the receiver can be done by:</a:t>
            </a:r>
          </a:p>
          <a:p>
            <a:pPr lvl="1"/>
            <a:r>
              <a:rPr lang="en-US" dirty="0"/>
              <a:t>Calling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Context.registerReceiver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Adding &lt;Intent-filter&gt; blocks in the manifest </a:t>
            </a:r>
            <a:r>
              <a:rPr lang="en-US"/>
              <a:t>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6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BroadcastReceiver</a:t>
            </a:r>
            <a:r>
              <a:rPr lang="en-US" dirty="0"/>
              <a:t> Example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next few slides, we aim to create an activity that let the user monitor the battery level of his phone.</a:t>
            </a:r>
          </a:p>
          <a:p>
            <a:pPr lvl="1"/>
            <a:r>
              <a:rPr lang="en-US" dirty="0"/>
              <a:t>A toggle button can switch on/off the monitoring.</a:t>
            </a:r>
          </a:p>
          <a:p>
            <a:pPr lvl="1"/>
            <a:r>
              <a:rPr lang="en-US" dirty="0"/>
              <a:t>Dynamical method will be used.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3D5477F-6239-E965-B337-71DF83374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10"/>
          <a:stretch>
            <a:fillRect/>
          </a:stretch>
        </p:blipFill>
        <p:spPr>
          <a:xfrm>
            <a:off x="1064890" y="3117946"/>
            <a:ext cx="1851429" cy="23669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24869E8D-F96C-05E8-109C-820C07727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03" y="3604176"/>
            <a:ext cx="3027804" cy="13278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51853EA3-C35E-6303-2558-54DD354B057F}"/>
              </a:ext>
            </a:extLst>
          </p:cNvPr>
          <p:cNvSpPr/>
          <p:nvPr/>
        </p:nvSpPr>
        <p:spPr>
          <a:xfrm>
            <a:off x="3169582" y="3960341"/>
            <a:ext cx="827315" cy="682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264514"/>
            <a:ext cx="4287061" cy="491244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&lt;</a:t>
            </a:r>
            <a:r>
              <a:rPr lang="en-GB" sz="2000" dirty="0" err="1"/>
              <a:t>ToggleButton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android:id</a:t>
            </a:r>
            <a:r>
              <a:rPr lang="en-GB" sz="2000" dirty="0"/>
              <a:t>="@+id/</a:t>
            </a:r>
            <a:r>
              <a:rPr lang="en-GB" sz="2000" dirty="0" err="1"/>
              <a:t>monitorBtn</a:t>
            </a:r>
            <a:r>
              <a:rPr lang="en-GB" sz="2000" dirty="0"/>
              <a:t>"</a:t>
            </a:r>
            <a:br>
              <a:rPr lang="en-GB" sz="2000" dirty="0"/>
            </a:br>
            <a:r>
              <a:rPr lang="en-GB" sz="2000" dirty="0"/>
              <a:t>    ......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android:textOn</a:t>
            </a:r>
            <a:r>
              <a:rPr lang="en-GB" sz="2000" dirty="0"/>
              <a:t>="Monitoring"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android:textOff</a:t>
            </a:r>
            <a:r>
              <a:rPr lang="en-GB" sz="2000" dirty="0"/>
              <a:t>="</a:t>
            </a:r>
            <a:r>
              <a:rPr lang="en-GB" sz="2000" dirty="0" err="1"/>
              <a:t>Zzz</a:t>
            </a:r>
            <a:r>
              <a:rPr lang="en-GB" sz="2000" dirty="0"/>
              <a:t>" /&gt;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&lt;</a:t>
            </a:r>
            <a:r>
              <a:rPr lang="en-GB" sz="2000" dirty="0" err="1"/>
              <a:t>TextView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android:id</a:t>
            </a:r>
            <a:r>
              <a:rPr lang="en-GB" sz="2000" dirty="0"/>
              <a:t>="@+id/</a:t>
            </a:r>
            <a:r>
              <a:rPr lang="en-GB" sz="2000" dirty="0" err="1"/>
              <a:t>BatteryLevelText</a:t>
            </a:r>
            <a:r>
              <a:rPr lang="en-GB" sz="2000" dirty="0"/>
              <a:t>"</a:t>
            </a:r>
          </a:p>
          <a:p>
            <a:pPr marL="0" indent="0">
              <a:buNone/>
            </a:pPr>
            <a:r>
              <a:rPr lang="en-GB" sz="2000" dirty="0"/>
              <a:t>    ......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android:text</a:t>
            </a:r>
            <a:r>
              <a:rPr lang="en-GB" sz="2000" dirty="0"/>
              <a:t>="Monitoring is off."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/>
              <a:t>android:textSize</a:t>
            </a:r>
            <a:r>
              <a:rPr lang="en-GB" sz="2000" dirty="0"/>
              <a:t>="50dp" /&gt;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C81FAD4-7B6E-5827-8CC3-C9FDE8E1A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7410"/>
          <a:stretch>
            <a:fillRect/>
          </a:stretch>
        </p:blipFill>
        <p:spPr>
          <a:xfrm>
            <a:off x="5168677" y="1544958"/>
            <a:ext cx="3403775" cy="43515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 intent is an abstract description of an operation to be performed.</a:t>
            </a:r>
            <a:endParaRPr lang="en-GB" dirty="0"/>
          </a:p>
          <a:p>
            <a:pPr lvl="1"/>
            <a:r>
              <a:rPr lang="en-GB" dirty="0"/>
              <a:t>Used to </a:t>
            </a:r>
            <a:r>
              <a:rPr lang="en-GB" u="sng" dirty="0"/>
              <a:t>facilitate communications between app components</a:t>
            </a:r>
          </a:p>
          <a:p>
            <a:pPr lvl="2"/>
            <a:endParaRPr lang="en-GB" dirty="0"/>
          </a:p>
          <a:p>
            <a:r>
              <a:rPr lang="en-GB" dirty="0"/>
              <a:t>Starting an activity: 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(Intent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GB" dirty="0"/>
              <a:t>Starting a service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startService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(Intent service, …)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bindService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(Intent service, …)</a:t>
            </a:r>
          </a:p>
          <a:p>
            <a:r>
              <a:rPr lang="en-GB" dirty="0"/>
              <a:t>Broadcasting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sendBroadcast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(Intent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Activity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27814" y="1308823"/>
            <a:ext cx="8288372" cy="255454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sz="1600" dirty="0" err="1">
                <a:latin typeface="Consolas" panose="020B0609020204030204" pitchFamily="49" charset="0"/>
              </a:rPr>
              <a:t>MonitorMain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sz="1600" dirty="0" err="1">
                <a:latin typeface="Consolas" panose="020B0609020204030204" pitchFamily="49" charset="0"/>
              </a:rPr>
              <a:t>AppCompatActivity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protected void </a:t>
            </a:r>
            <a:r>
              <a:rPr lang="en-US" sz="1600" dirty="0" err="1">
                <a:latin typeface="Consolas" panose="020B0609020204030204" pitchFamily="49" charset="0"/>
              </a:rPr>
              <a:t>onCreate</a:t>
            </a:r>
            <a:r>
              <a:rPr lang="en-US" sz="1600" dirty="0">
                <a:latin typeface="Consolas" panose="020B0609020204030204" pitchFamily="49" charset="0"/>
              </a:rPr>
              <a:t>(Bundle </a:t>
            </a:r>
            <a:r>
              <a:rPr lang="en-US" sz="1600" dirty="0" err="1">
                <a:latin typeface="Consolas" panose="020B0609020204030204" pitchFamily="49" charset="0"/>
              </a:rPr>
              <a:t>savedInstanceState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super</a:t>
            </a:r>
            <a:r>
              <a:rPr lang="en-US" sz="1600" dirty="0" err="1">
                <a:latin typeface="Consolas" panose="020B0609020204030204" pitchFamily="49" charset="0"/>
              </a:rPr>
              <a:t>.onCreate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savedInstanceState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setContentView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R.layout.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activity_main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ToggleButton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monitorBtn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findViewById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R.id.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monitorBtn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final </a:t>
            </a:r>
            <a:r>
              <a:rPr lang="en-US" sz="1600" dirty="0" err="1">
                <a:latin typeface="Consolas" panose="020B0609020204030204" pitchFamily="49" charset="0"/>
              </a:rPr>
              <a:t>TextView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batteryLvl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findViewById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R.id.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BatteryLevelText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...</a:t>
            </a: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</a:t>
            </a:r>
            <a:r>
              <a:rPr lang="en-GB" dirty="0" err="1"/>
              <a:t>BroadcastReceiver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Still inside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499150" y="1876718"/>
            <a:ext cx="8145699" cy="2800767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final </a:t>
            </a:r>
            <a:r>
              <a:rPr lang="en-US" sz="1600" dirty="0" err="1">
                <a:latin typeface="Consolas" panose="020B0609020204030204" pitchFamily="49" charset="0"/>
              </a:rPr>
              <a:t>BroadcastReceiver</a:t>
            </a:r>
            <a:r>
              <a:rPr lang="en-US" sz="1600" dirty="0">
                <a:latin typeface="Consolas" panose="020B0609020204030204" pitchFamily="49" charset="0"/>
              </a:rPr>
              <a:t> receiver =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sz="1600" dirty="0" err="1">
                <a:latin typeface="Consolas" panose="020B0609020204030204" pitchFamily="49" charset="0"/>
              </a:rPr>
              <a:t>BroadcastReceiver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sz="1600" dirty="0" err="1">
                <a:latin typeface="Consolas" panose="020B0609020204030204" pitchFamily="49" charset="0"/>
              </a:rPr>
              <a:t>onReceive</a:t>
            </a:r>
            <a:r>
              <a:rPr lang="en-US" sz="1600" dirty="0">
                <a:latin typeface="Consolas" panose="020B0609020204030204" pitchFamily="49" charset="0"/>
              </a:rPr>
              <a:t>(Context context, Intent intent)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intent.getAction</a:t>
            </a:r>
            <a:r>
              <a:rPr lang="en-US" sz="1600" dirty="0">
                <a:latin typeface="Consolas" panose="020B0609020204030204" pitchFamily="49" charset="0"/>
              </a:rPr>
              <a:t>().equals(</a:t>
            </a:r>
            <a:r>
              <a:rPr lang="en-US" sz="1600" dirty="0" err="1">
                <a:latin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ACTION_BATTERY_CHANGED</a:t>
            </a:r>
            <a:r>
              <a:rPr lang="en-US" sz="1600" dirty="0">
                <a:latin typeface="Consolas" panose="020B0609020204030204" pitchFamily="49" charset="0"/>
              </a:rPr>
              <a:t>))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latin typeface="Consolas" panose="020B0609020204030204" pitchFamily="49" charset="0"/>
              </a:rPr>
              <a:t>current = </a:t>
            </a:r>
            <a:r>
              <a:rPr lang="en-US" sz="1600" dirty="0" err="1">
                <a:latin typeface="Consolas" panose="020B0609020204030204" pitchFamily="49" charset="0"/>
              </a:rPr>
              <a:t>intent.getExtras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getInt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"level"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latin typeface="Consolas" panose="020B0609020204030204" pitchFamily="49" charset="0"/>
              </a:rPr>
              <a:t>max = </a:t>
            </a:r>
            <a:r>
              <a:rPr lang="en-US" sz="1600" dirty="0" err="1">
                <a:latin typeface="Consolas" panose="020B0609020204030204" pitchFamily="49" charset="0"/>
              </a:rPr>
              <a:t>intent.getExtras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getInt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"scale"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latin typeface="Consolas" panose="020B0609020204030204" pitchFamily="49" charset="0"/>
              </a:rPr>
              <a:t>value = current *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100 </a:t>
            </a:r>
            <a:r>
              <a:rPr lang="en-US" sz="1600" dirty="0">
                <a:latin typeface="Consolas" panose="020B0609020204030204" pitchFamily="49" charset="0"/>
              </a:rPr>
              <a:t>/ max;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660E7A"/>
                </a:solidFill>
                <a:latin typeface="Consolas" panose="020B0609020204030204" pitchFamily="49" charset="0"/>
              </a:rPr>
              <a:t>batteryLvl</a:t>
            </a:r>
            <a:r>
              <a:rPr lang="en-US" sz="1600" dirty="0" err="1">
                <a:latin typeface="Consolas" panose="020B0609020204030204" pitchFamily="49" charset="0"/>
              </a:rPr>
              <a:t>.setText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"Battery Level is: " </a:t>
            </a:r>
            <a:r>
              <a:rPr lang="en-US" sz="1600" dirty="0">
                <a:latin typeface="Consolas" panose="020B0609020204030204" pitchFamily="49" charset="0"/>
              </a:rPr>
              <a:t>+ value +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"%"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};</a:t>
            </a:r>
            <a:endParaRPr lang="en-GB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4: Button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Still inside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0" y="1964837"/>
            <a:ext cx="7801988" cy="378565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monitorBtn.setOnCheckedChangeListener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sz="1600" dirty="0" err="1">
                <a:latin typeface="Consolas" panose="020B0609020204030204" pitchFamily="49" charset="0"/>
              </a:rPr>
              <a:t>CompoundButton.OnCheckedChangeListener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sz="1600" dirty="0" err="1">
                <a:latin typeface="Consolas" panose="020B0609020204030204" pitchFamily="49" charset="0"/>
              </a:rPr>
              <a:t>onCheckedChanged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CompoundButton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buttonView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				</a:t>
            </a:r>
            <a:r>
              <a:rPr 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boolean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isChecked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isChecked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IntentFilter</a:t>
            </a:r>
            <a:r>
              <a:rPr lang="en-US" sz="1600" dirty="0">
                <a:latin typeface="Consolas" panose="020B0609020204030204" pitchFamily="49" charset="0"/>
              </a:rPr>
              <a:t> filter = 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		new </a:t>
            </a:r>
            <a:r>
              <a:rPr lang="en-US" sz="1600" dirty="0" err="1">
                <a:latin typeface="Consolas" panose="020B0609020204030204" pitchFamily="49" charset="0"/>
              </a:rPr>
              <a:t>IntentFilter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Intent.</a:t>
            </a:r>
            <a:r>
              <a:rPr lang="en-US" sz="16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ACTION_BATTERY_CHANGED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registerReceiver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60E7A"/>
                </a:solidFill>
                <a:latin typeface="Consolas" panose="020B0609020204030204" pitchFamily="49" charset="0"/>
              </a:rPr>
              <a:t>receiver</a:t>
            </a:r>
            <a:r>
              <a:rPr lang="en-US" sz="1600" dirty="0">
                <a:latin typeface="Consolas" panose="020B0609020204030204" pitchFamily="49" charset="0"/>
              </a:rPr>
              <a:t>, filter);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} 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else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unregisterReceiver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60E7A"/>
                </a:solidFill>
                <a:latin typeface="Consolas" panose="020B0609020204030204" pitchFamily="49" charset="0"/>
              </a:rPr>
              <a:t>receiver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660E7A"/>
                </a:solidFill>
                <a:latin typeface="Consolas" panose="020B0609020204030204" pitchFamily="49" charset="0"/>
              </a:rPr>
              <a:t>batteryLvl</a:t>
            </a:r>
            <a:r>
              <a:rPr lang="en-US" sz="1600" dirty="0" err="1">
                <a:latin typeface="Consolas" panose="020B0609020204030204" pitchFamily="49" charset="0"/>
              </a:rPr>
              <a:t>.setText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"Back to Zzz"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});</a:t>
            </a:r>
            <a:endParaRPr lang="en-GB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and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67" y="1536891"/>
            <a:ext cx="526038" cy="4398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9699" y="5473251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Change battery level here in AVD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1582705" y="5704084"/>
            <a:ext cx="596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99" y="3149665"/>
            <a:ext cx="4546600" cy="19939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901" y="1925061"/>
            <a:ext cx="2095500" cy="1574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Manifest-declared Receivers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Starting from Android 8.0 (API level 26), the system imposes additional restrictions on manifest-declared receivers.</a:t>
            </a:r>
          </a:p>
          <a:p>
            <a:pPr lvl="2"/>
            <a:endParaRPr lang="en-US" dirty="0"/>
          </a:p>
          <a:p>
            <a:r>
              <a:rPr lang="en-US" dirty="0">
                <a:sym typeface="+mn-ea"/>
              </a:rPr>
              <a:t>If your app targets Android 8.0 or higher, you cannot use the manifest to declare a receiver for most implicit broadcasts (broadcasts that don't target your app specifically).</a:t>
            </a:r>
          </a:p>
          <a:p>
            <a:pPr lvl="1"/>
            <a:r>
              <a:rPr lang="en-US" dirty="0">
                <a:hlinkClick r:id="rId2"/>
              </a:rPr>
              <a:t>https://developer.android.google.cn/guide/components/broadcasts?hl=en#context-registered-recievers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Sending Broadcasts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en-GB" dirty="0"/>
              <a:t> class provide two methods: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What is the difference? Find it out by yourself</a:t>
            </a:r>
          </a:p>
          <a:p>
            <a:pPr lvl="1"/>
            <a:r>
              <a:rPr lang="en-GB" dirty="0">
                <a:hlinkClick r:id="rId3"/>
              </a:rPr>
              <a:t>https://developer.android.google.cn/guide/components/broadcasts?hl=en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77" y="2075409"/>
            <a:ext cx="5448300" cy="57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77" y="2967412"/>
            <a:ext cx="6273800" cy="60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543876" y="2437829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Optional Param</a:t>
            </a:r>
          </a:p>
        </p:txBody>
      </p:sp>
      <p:cxnSp>
        <p:nvCxnSpPr>
          <p:cNvPr id="8" name="Straight Arrow Connector 7"/>
          <p:cNvCxnSpPr>
            <a:stCxn id="2" idx="1"/>
          </p:cNvCxnSpPr>
          <p:nvPr/>
        </p:nvCxnSpPr>
        <p:spPr>
          <a:xfrm flipH="1" flipV="1">
            <a:off x="5378454" y="2515647"/>
            <a:ext cx="1165422" cy="10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" idx="1"/>
          </p:cNvCxnSpPr>
          <p:nvPr/>
        </p:nvCxnSpPr>
        <p:spPr>
          <a:xfrm flipH="1">
            <a:off x="5378452" y="2622495"/>
            <a:ext cx="1165424" cy="75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022F7F-F372-C0A0-C5B9-A08BE7A4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Extended Reading: Context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151E127-B811-FBD6-9686-7BC438A24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getSystemService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88EB4A-FF63-AB57-B35B-20501130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Activity_views_and_layout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21A317-287C-C127-DA31-B11EB8CC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06E8-1235-4E0F-9686-F62A88C7645C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872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1872"/>
            <a:ext cx="7886700" cy="4915091"/>
          </a:xfrm>
        </p:spPr>
        <p:txBody>
          <a:bodyPr>
            <a:normAutofit/>
          </a:bodyPr>
          <a:lstStyle/>
          <a:p>
            <a:r>
              <a:rPr lang="en-US" dirty="0"/>
              <a:t>Interface to global information about an application environment. </a:t>
            </a:r>
          </a:p>
          <a:p>
            <a:r>
              <a:rPr lang="en-US" dirty="0"/>
              <a:t>It allows access to application-specific resources and classes</a:t>
            </a:r>
          </a:p>
          <a:p>
            <a:pPr lvl="1"/>
            <a:r>
              <a:rPr lang="en-GB" altLang="zh-CN" dirty="0"/>
              <a:t>Whether sensors, GPS unit are available on your device.</a:t>
            </a:r>
          </a:p>
          <a:p>
            <a:pPr lvl="2"/>
            <a:endParaRPr lang="en-GB" altLang="zh-CN" dirty="0"/>
          </a:p>
          <a:p>
            <a:pPr lvl="2"/>
            <a:endParaRPr lang="en-GB" altLang="zh-CN" dirty="0"/>
          </a:p>
          <a:p>
            <a:pPr lvl="2"/>
            <a:endParaRPr lang="en-GB" altLang="zh-CN" dirty="0"/>
          </a:p>
          <a:p>
            <a:pPr lvl="1"/>
            <a:r>
              <a:rPr lang="en-GB" altLang="zh-CN" dirty="0"/>
              <a:t>Whether certain permissions are granted to app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US" dirty="0"/>
          </a:p>
          <a:p>
            <a:r>
              <a:rPr lang="en-US" dirty="0"/>
              <a:t>as well as up-calls for application-level operations such as launching activities, broadcasting and receiving intents, etc.</a:t>
            </a:r>
          </a:p>
          <a:p>
            <a:pPr lvl="1"/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36B0A6-94D5-EFD2-7D74-52F50FE3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77" y="3974069"/>
            <a:ext cx="6286823" cy="66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470D71-0A63-4611-2D4F-25E292426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77" y="2813018"/>
            <a:ext cx="5340624" cy="615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C3F2ED-E136-D875-017A-539943937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977" y="5596128"/>
            <a:ext cx="5791498" cy="635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057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235010-021D-5848-A27D-991E114E3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63"/>
          <a:stretch/>
        </p:blipFill>
        <p:spPr>
          <a:xfrm>
            <a:off x="319883" y="1497721"/>
            <a:ext cx="4343973" cy="1460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89DEE-8695-EB49-8AC6-959ED0D8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44" y="667966"/>
            <a:ext cx="4522937" cy="5223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FF17F-971B-A44D-9758-C21F7E18FC2C}"/>
              </a:ext>
            </a:extLst>
          </p:cNvPr>
          <p:cNvSpPr txBox="1"/>
          <p:nvPr/>
        </p:nvSpPr>
        <p:spPr>
          <a:xfrm>
            <a:off x="1441806" y="3530128"/>
            <a:ext cx="2549236" cy="1384995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Available in the official android API document</a:t>
            </a:r>
          </a:p>
        </p:txBody>
      </p:sp>
    </p:spTree>
    <p:extLst>
      <p:ext uri="{BB962C8B-B14F-4D97-AF65-F5344CB8AC3E}">
        <p14:creationId xmlns:p14="http://schemas.microsoft.com/office/powerpoint/2010/main" val="7843047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Tasks: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Read about the </a:t>
            </a:r>
            <a:r>
              <a:rPr lang="en-GB" b="1" dirty="0"/>
              <a:t>data</a:t>
            </a:r>
            <a:r>
              <a:rPr lang="en-GB" dirty="0"/>
              <a:t> check in the intent-filter block.</a:t>
            </a:r>
          </a:p>
          <a:p>
            <a:pPr lvl="2"/>
            <a:endParaRPr lang="en-GB" dirty="0"/>
          </a:p>
          <a:p>
            <a:r>
              <a:rPr lang="en-US" altLang="zh-CN" dirty="0"/>
              <a:t>Read about </a:t>
            </a:r>
            <a:r>
              <a:rPr lang="en-US" altLang="zh-CN" u="sng" dirty="0">
                <a:solidFill>
                  <a:srgbClr val="FF0000"/>
                </a:solidFill>
              </a:rPr>
              <a:t>foreground service</a:t>
            </a:r>
            <a:r>
              <a:rPr lang="en-US" altLang="zh-CN" dirty="0"/>
              <a:t>, as they are involved with notifications.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Extend the music player demo:</a:t>
            </a:r>
          </a:p>
          <a:p>
            <a:pPr lvl="1"/>
            <a:r>
              <a:rPr lang="en-US" altLang="zh-CN" dirty="0"/>
              <a:t>Make the player show a notification when playing albums (foreground service).</a:t>
            </a:r>
          </a:p>
          <a:p>
            <a:pPr lvl="1"/>
            <a:r>
              <a:rPr lang="en-US" altLang="zh-CN" dirty="0"/>
              <a:t>True album support: Finds correct audio files when playing a whole album. Please decide the organization of audio files by yourself.</a:t>
            </a:r>
          </a:p>
          <a:p>
            <a:pPr lvl="1"/>
            <a:r>
              <a:rPr lang="en-US" altLang="zh-CN" dirty="0"/>
              <a:t>Allow users to select a single song in an album.</a:t>
            </a:r>
          </a:p>
          <a:p>
            <a:endParaRPr lang="en-GB" dirty="0"/>
          </a:p>
          <a:p>
            <a:pPr lvl="3"/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intents:</a:t>
            </a:r>
          </a:p>
          <a:p>
            <a:pPr lvl="1"/>
            <a:r>
              <a:rPr lang="en-US" altLang="zh-CN" sz="2000" dirty="0"/>
              <a:t>“Specify which application will satisfy the intent, by supplying either the target app's package name or a fully-qualified component class name.”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Implicit intents:</a:t>
            </a:r>
          </a:p>
          <a:p>
            <a:pPr lvl="1"/>
            <a:r>
              <a:rPr lang="en-US" dirty="0"/>
              <a:t>Declare a general action to perform.</a:t>
            </a:r>
          </a:p>
          <a:p>
            <a:pPr lvl="1"/>
            <a:r>
              <a:rPr lang="en-US" dirty="0"/>
              <a:t>Android system finds the appropriate component by matching this implicit intent to </a:t>
            </a:r>
            <a:r>
              <a:rPr lang="en-US" b="1" dirty="0">
                <a:solidFill>
                  <a:srgbClr val="FF0000"/>
                </a:solidFill>
              </a:rPr>
              <a:t>intent filters</a:t>
            </a:r>
            <a:r>
              <a:rPr lang="en-US" dirty="0"/>
              <a:t>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EC3A23C-7BDD-A8A0-0FA1-5D2D4AFBC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211" y="3742520"/>
            <a:ext cx="75057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 launchIntent = getPackageManager().getLaunchIntentForPackage(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"com.example.abc"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startActivity(launchIntent);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D819341-BAA6-9BB8-63C3-EE1BF93E8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361" y="2631519"/>
            <a:ext cx="691727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 intent 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Intent(Activity1.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, Activity2.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class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Fira Code" panose="020F0502020204030204" pitchFamily="49" charset="0"/>
              </a:rPr>
              <a:t>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996B80-59AC-44A6-EE3D-6506D068E9B1}"/>
              </a:ext>
            </a:extLst>
          </p:cNvPr>
          <p:cNvGrpSpPr/>
          <p:nvPr/>
        </p:nvGrpSpPr>
        <p:grpSpPr>
          <a:xfrm>
            <a:off x="3689351" y="2895245"/>
            <a:ext cx="4637314" cy="922104"/>
            <a:chOff x="2927351" y="2797313"/>
            <a:chExt cx="4637314" cy="92210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D43A2E-266F-8BA9-89A5-7FEC4BFEEC2D}"/>
                </a:ext>
              </a:extLst>
            </p:cNvPr>
            <p:cNvSpPr txBox="1"/>
            <p:nvPr/>
          </p:nvSpPr>
          <p:spPr>
            <a:xfrm>
              <a:off x="2927351" y="3073086"/>
              <a:ext cx="4637314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3"/>
                </a:rPr>
                <a:t>https://stackoverflow.com/questions/14658469/android-intent-context-confusing</a:t>
              </a:r>
              <a:endParaRPr lang="en-US" dirty="0"/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3C19A7A4-7F89-70CF-DD26-0DA05B7FC991}"/>
                </a:ext>
              </a:extLst>
            </p:cNvPr>
            <p:cNvSpPr/>
            <p:nvPr/>
          </p:nvSpPr>
          <p:spPr>
            <a:xfrm rot="10800000">
              <a:off x="4462235" y="2797313"/>
              <a:ext cx="137885" cy="2757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an Intent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support implicit and explicit intents, 6 properties are defined.</a:t>
            </a:r>
          </a:p>
          <a:p>
            <a:pPr lvl="2"/>
            <a:endParaRPr lang="en-GB" dirty="0"/>
          </a:p>
          <a:p>
            <a:r>
              <a:rPr lang="en-GB" dirty="0"/>
              <a:t>Properties used in implicit intents:</a:t>
            </a:r>
          </a:p>
          <a:p>
            <a:pPr lvl="1"/>
            <a:r>
              <a:rPr lang="en-GB" dirty="0"/>
              <a:t>Action</a:t>
            </a:r>
          </a:p>
          <a:p>
            <a:pPr lvl="1"/>
            <a:r>
              <a:rPr lang="en-GB" dirty="0"/>
              <a:t>Data</a:t>
            </a:r>
          </a:p>
          <a:p>
            <a:pPr lvl="1"/>
            <a:r>
              <a:rPr lang="en-GB" dirty="0"/>
              <a:t>Category</a:t>
            </a:r>
          </a:p>
          <a:p>
            <a:pPr lvl="1"/>
            <a:r>
              <a:rPr lang="en-GB" dirty="0"/>
              <a:t>Type</a:t>
            </a:r>
          </a:p>
          <a:p>
            <a:pPr lvl="2"/>
            <a:endParaRPr lang="en-GB" dirty="0"/>
          </a:p>
          <a:p>
            <a:r>
              <a:rPr lang="en-GB" dirty="0"/>
              <a:t>Properties used in explicit intents:</a:t>
            </a:r>
          </a:p>
          <a:p>
            <a:pPr lvl="1"/>
            <a:r>
              <a:rPr lang="en-GB" dirty="0"/>
              <a:t>Component</a:t>
            </a:r>
          </a:p>
          <a:p>
            <a:pPr lvl="2"/>
            <a:endParaRPr lang="en-GB" dirty="0"/>
          </a:p>
          <a:p>
            <a:r>
              <a:rPr lang="en-GB" dirty="0"/>
              <a:t>For passing data</a:t>
            </a:r>
          </a:p>
          <a:p>
            <a:pPr lvl="1"/>
            <a:r>
              <a:rPr lang="en-GB" dirty="0"/>
              <a:t>Extras (Bundle)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Action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Action</a:t>
            </a:r>
            <a:r>
              <a:rPr lang="en-US" dirty="0"/>
              <a:t> in an Intent is simply a string.</a:t>
            </a:r>
          </a:p>
          <a:p>
            <a:pPr lvl="3"/>
            <a:endParaRPr lang="en-US" dirty="0"/>
          </a:p>
          <a:p>
            <a:r>
              <a:rPr lang="en-US" dirty="0"/>
              <a:t>You can set the </a:t>
            </a:r>
            <a:r>
              <a:rPr lang="en-US" b="1" dirty="0"/>
              <a:t>action</a:t>
            </a:r>
            <a:r>
              <a:rPr lang="en-US" dirty="0"/>
              <a:t> of an intent using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intent.setAction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lvl="1"/>
            <a:r>
              <a:rPr lang="en-US" dirty="0"/>
              <a:t>Intent constructors also allow you to set actions.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Android has its own set of standard </a:t>
            </a:r>
            <a:r>
              <a:rPr lang="en-US" b="1" dirty="0"/>
              <a:t>action</a:t>
            </a:r>
            <a:r>
              <a:rPr lang="en-US" dirty="0"/>
              <a:t>s defined inside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US" dirty="0"/>
              <a:t> class.</a:t>
            </a:r>
          </a:p>
          <a:p>
            <a:pPr lvl="1"/>
            <a:r>
              <a:rPr lang="en-US" dirty="0"/>
              <a:t>ACTION_MAIN, ACTION_VIEW …</a:t>
            </a:r>
          </a:p>
          <a:p>
            <a:pPr lvl="1"/>
            <a:r>
              <a:rPr lang="en-US" dirty="0"/>
              <a:t>Check the API document for intent.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04" y="3105150"/>
            <a:ext cx="4889774" cy="1428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Intent: Data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is a </a:t>
            </a:r>
            <a:r>
              <a:rPr lang="en-US" sz="2400" b="1" dirty="0"/>
              <a:t>uniform resource identifier (URI)</a:t>
            </a:r>
            <a:r>
              <a:rPr lang="en-US" sz="2400" dirty="0"/>
              <a:t>. URI is a formatted piece of text that is an immutable one-to-one mapping to a resource or data.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&lt;scheme&gt;://&lt;host&gt;:&lt;port&gt;/&lt;path&gt;</a:t>
            </a:r>
          </a:p>
          <a:p>
            <a:pPr lvl="1"/>
            <a:r>
              <a:rPr lang="en-US" sz="2000" dirty="0"/>
              <a:t>For example, the URI of a contact with identifier 1 is</a:t>
            </a:r>
            <a:br>
              <a:rPr lang="en-US" sz="2000" dirty="0"/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content://contacts/1</a:t>
            </a: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ftp://ftp.is.co.za/rfc/rfc1808.txt</a:t>
            </a:r>
          </a:p>
          <a:p>
            <a:pPr lvl="1"/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mailto:someone@example.com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/>
              <a:t>It makes more sense if you combine </a:t>
            </a:r>
            <a:r>
              <a:rPr lang="en-US" sz="2400" b="1" dirty="0"/>
              <a:t>data</a:t>
            </a:r>
            <a:r>
              <a:rPr lang="en-US" sz="2400" dirty="0"/>
              <a:t> and </a:t>
            </a:r>
            <a:r>
              <a:rPr lang="en-US" sz="2400" b="1" dirty="0"/>
              <a:t>action</a:t>
            </a:r>
            <a:r>
              <a:rPr lang="en-US" sz="2400" dirty="0"/>
              <a:t> together: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ACTION_VIEW</a:t>
            </a:r>
            <a:r>
              <a:rPr lang="en-US" sz="2000" dirty="0"/>
              <a:t>         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content://contacts/people/1</a:t>
            </a:r>
          </a:p>
          <a:p>
            <a:r>
              <a:rPr lang="en-US" sz="2400" dirty="0"/>
              <a:t>This asks android to display information about the person whose identifier is "1".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9640</TotalTime>
  <Words>5968</Words>
  <Application>Microsoft Office PowerPoint</Application>
  <PresentationFormat>On-screen Show (4:3)</PresentationFormat>
  <Paragraphs>553</Paragraphs>
  <Slides>59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等线</vt:lpstr>
      <vt:lpstr>Arial</vt:lpstr>
      <vt:lpstr>Calibri</vt:lpstr>
      <vt:lpstr>Cambria</vt:lpstr>
      <vt:lpstr>Consolas</vt:lpstr>
      <vt:lpstr>Courier New</vt:lpstr>
      <vt:lpstr>Office 主题​​</vt:lpstr>
      <vt:lpstr>Intent and Android Components</vt:lpstr>
      <vt:lpstr>Contents</vt:lpstr>
      <vt:lpstr>Android App Components</vt:lpstr>
      <vt:lpstr>Intent</vt:lpstr>
      <vt:lpstr>Intent</vt:lpstr>
      <vt:lpstr>Types of Intents</vt:lpstr>
      <vt:lpstr>Properties of an Intent</vt:lpstr>
      <vt:lpstr>Intent: Action</vt:lpstr>
      <vt:lpstr>Intent: Data</vt:lpstr>
      <vt:lpstr>Intent: Data</vt:lpstr>
      <vt:lpstr>Intent: Type</vt:lpstr>
      <vt:lpstr>Intent: Type</vt:lpstr>
      <vt:lpstr>Intent: Category</vt:lpstr>
      <vt:lpstr>Intent: Component</vt:lpstr>
      <vt:lpstr>Intent: Extras</vt:lpstr>
      <vt:lpstr>Intent Resolution</vt:lpstr>
      <vt:lpstr>Implicit Intent &amp; Intent Filters</vt:lpstr>
      <vt:lpstr>Intent Filter Blocks</vt:lpstr>
      <vt:lpstr>Intent Resolution</vt:lpstr>
      <vt:lpstr>Intent Resolution: Action &amp; Category</vt:lpstr>
      <vt:lpstr>The Default Category</vt:lpstr>
      <vt:lpstr>Intent Resolution: Data &amp; Data Test</vt:lpstr>
      <vt:lpstr>Intent Resolution: Some Examples</vt:lpstr>
      <vt:lpstr>Intent Resolution: Customized Filters</vt:lpstr>
      <vt:lpstr>Intent Resolution: Example 4</vt:lpstr>
      <vt:lpstr>Extended Reading</vt:lpstr>
      <vt:lpstr>Service</vt:lpstr>
      <vt:lpstr>The Service Component</vt:lpstr>
      <vt:lpstr>Types of Services</vt:lpstr>
      <vt:lpstr>Creating a Service</vt:lpstr>
      <vt:lpstr>PowerPoint Presentation</vt:lpstr>
      <vt:lpstr>Starting a Service</vt:lpstr>
      <vt:lpstr>Service: Call-backs</vt:lpstr>
      <vt:lpstr>Service Example: MusicPlayerDemo</vt:lpstr>
      <vt:lpstr>App Basic Settings</vt:lpstr>
      <vt:lpstr>① Implementing InitService</vt:lpstr>
      <vt:lpstr>Stopping a “Started” Service</vt:lpstr>
      <vt:lpstr>Service VS Thread</vt:lpstr>
      <vt:lpstr>② Implementing MediaPlayService</vt:lpstr>
      <vt:lpstr>Bound Service</vt:lpstr>
      <vt:lpstr>PowerPoint Presentation</vt:lpstr>
      <vt:lpstr>Service and Binder</vt:lpstr>
      <vt:lpstr>Service and Binder</vt:lpstr>
      <vt:lpstr>Client and ServiceConnection</vt:lpstr>
      <vt:lpstr>SeekBar Progress Control</vt:lpstr>
      <vt:lpstr>Broadcasts</vt:lpstr>
      <vt:lpstr>Broadcasts</vt:lpstr>
      <vt:lpstr>BroadcastReceiver Example</vt:lpstr>
      <vt:lpstr>Step 1: UI</vt:lpstr>
      <vt:lpstr>Step 2: Activity</vt:lpstr>
      <vt:lpstr>Step 3: BroadcastReceiver</vt:lpstr>
      <vt:lpstr>Step 4: Button Event</vt:lpstr>
      <vt:lpstr>Running and Testing</vt:lpstr>
      <vt:lpstr>Manifest-declared Receivers</vt:lpstr>
      <vt:lpstr>Sending Broadcasts</vt:lpstr>
      <vt:lpstr>Extended Reading: Context</vt:lpstr>
      <vt:lpstr>The Context Class</vt:lpstr>
      <vt:lpstr>PowerPoint Presentation</vt:lpstr>
      <vt:lpstr>Lab Tasks: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Intent Service and Broadcast</dc:title>
  <dc:subject/>
  <dc:creator>jianjian</dc:creator>
  <cp:keywords/>
  <dc:description/>
  <cp:lastModifiedBy>jovan bachtiar</cp:lastModifiedBy>
  <cp:revision>972</cp:revision>
  <dcterms:created xsi:type="dcterms:W3CDTF">2021-02-15T06:35:27Z</dcterms:created>
  <dcterms:modified xsi:type="dcterms:W3CDTF">2023-10-09T05:33:18Z</dcterms:modified>
  <cp:category/>
</cp:coreProperties>
</file>